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0" r:id="rId1"/>
  </p:sldMasterIdLst>
  <p:notesMasterIdLst>
    <p:notesMasterId r:id="rId365"/>
  </p:notesMasterIdLst>
  <p:handoutMasterIdLst>
    <p:handoutMasterId r:id="rId366"/>
  </p:handoutMasterIdLst>
  <p:sldIdLst>
    <p:sldId id="425" r:id="rId2"/>
    <p:sldId id="441" r:id="rId3"/>
    <p:sldId id="257" r:id="rId4"/>
    <p:sldId id="260" r:id="rId5"/>
    <p:sldId id="507" r:id="rId6"/>
    <p:sldId id="440" r:id="rId7"/>
    <p:sldId id="571" r:id="rId8"/>
    <p:sldId id="263" r:id="rId9"/>
    <p:sldId id="442" r:id="rId10"/>
    <p:sldId id="572" r:id="rId11"/>
    <p:sldId id="264" r:id="rId12"/>
    <p:sldId id="443" r:id="rId13"/>
    <p:sldId id="573" r:id="rId14"/>
    <p:sldId id="265" r:id="rId15"/>
    <p:sldId id="266" r:id="rId16"/>
    <p:sldId id="444" r:id="rId17"/>
    <p:sldId id="574" r:id="rId18"/>
    <p:sldId id="268" r:id="rId19"/>
    <p:sldId id="446" r:id="rId20"/>
    <p:sldId id="575" r:id="rId21"/>
    <p:sldId id="267" r:id="rId22"/>
    <p:sldId id="445" r:id="rId23"/>
    <p:sldId id="576" r:id="rId24"/>
    <p:sldId id="270" r:id="rId25"/>
    <p:sldId id="272" r:id="rId26"/>
    <p:sldId id="577" r:id="rId27"/>
    <p:sldId id="271" r:id="rId28"/>
    <p:sldId id="447" r:id="rId29"/>
    <p:sldId id="578" r:id="rId30"/>
    <p:sldId id="449" r:id="rId31"/>
    <p:sldId id="448" r:id="rId32"/>
    <p:sldId id="579" r:id="rId33"/>
    <p:sldId id="479" r:id="rId34"/>
    <p:sldId id="580" r:id="rId35"/>
    <p:sldId id="581" r:id="rId36"/>
    <p:sldId id="275" r:id="rId37"/>
    <p:sldId id="450" r:id="rId38"/>
    <p:sldId id="276" r:id="rId39"/>
    <p:sldId id="452" r:id="rId40"/>
    <p:sldId id="451" r:id="rId41"/>
    <p:sldId id="454" r:id="rId42"/>
    <p:sldId id="582" r:id="rId43"/>
    <p:sldId id="277" r:id="rId44"/>
    <p:sldId id="278" r:id="rId45"/>
    <p:sldId id="583" r:id="rId46"/>
    <p:sldId id="280" r:id="rId47"/>
    <p:sldId id="584" r:id="rId48"/>
    <p:sldId id="455" r:id="rId49"/>
    <p:sldId id="585" r:id="rId50"/>
    <p:sldId id="279" r:id="rId51"/>
    <p:sldId id="456" r:id="rId52"/>
    <p:sldId id="458" r:id="rId53"/>
    <p:sldId id="586" r:id="rId54"/>
    <p:sldId id="460" r:id="rId55"/>
    <p:sldId id="457" r:id="rId56"/>
    <p:sldId id="461" r:id="rId57"/>
    <p:sldId id="459" r:id="rId58"/>
    <p:sldId id="587" r:id="rId59"/>
    <p:sldId id="281" r:id="rId60"/>
    <p:sldId id="462" r:id="rId61"/>
    <p:sldId id="284" r:id="rId62"/>
    <p:sldId id="463" r:id="rId63"/>
    <p:sldId id="609" r:id="rId64"/>
    <p:sldId id="283" r:id="rId65"/>
    <p:sldId id="464" r:id="rId66"/>
    <p:sldId id="287" r:id="rId67"/>
    <p:sldId id="589" r:id="rId68"/>
    <p:sldId id="288" r:id="rId69"/>
    <p:sldId id="467" r:id="rId70"/>
    <p:sldId id="590" r:id="rId71"/>
    <p:sldId id="298" r:id="rId72"/>
    <p:sldId id="511" r:id="rId73"/>
    <p:sldId id="509" r:id="rId74"/>
    <p:sldId id="510" r:id="rId75"/>
    <p:sldId id="591" r:id="rId76"/>
    <p:sldId id="512" r:id="rId77"/>
    <p:sldId id="513" r:id="rId78"/>
    <p:sldId id="588" r:id="rId79"/>
    <p:sldId id="282" r:id="rId80"/>
    <p:sldId id="465" r:id="rId81"/>
    <p:sldId id="592" r:id="rId82"/>
    <p:sldId id="466" r:id="rId83"/>
    <p:sldId id="289" r:id="rId84"/>
    <p:sldId id="290" r:id="rId85"/>
    <p:sldId id="474" r:id="rId86"/>
    <p:sldId id="593" r:id="rId87"/>
    <p:sldId id="292" r:id="rId88"/>
    <p:sldId id="471" r:id="rId89"/>
    <p:sldId id="472" r:id="rId90"/>
    <p:sldId id="473" r:id="rId91"/>
    <p:sldId id="594" r:id="rId92"/>
    <p:sldId id="294" r:id="rId93"/>
    <p:sldId id="475" r:id="rId94"/>
    <p:sldId id="295" r:id="rId95"/>
    <p:sldId id="476" r:id="rId96"/>
    <p:sldId id="478" r:id="rId97"/>
    <p:sldId id="477" r:id="rId98"/>
    <p:sldId id="595" r:id="rId99"/>
    <p:sldId id="468" r:id="rId100"/>
    <p:sldId id="481" r:id="rId101"/>
    <p:sldId id="482" r:id="rId102"/>
    <p:sldId id="596" r:id="rId103"/>
    <p:sldId id="610" r:id="rId104"/>
    <p:sldId id="611" r:id="rId105"/>
    <p:sldId id="612" r:id="rId106"/>
    <p:sldId id="486" r:id="rId107"/>
    <p:sldId id="480" r:id="rId108"/>
    <p:sldId id="485" r:id="rId109"/>
    <p:sldId id="487" r:id="rId110"/>
    <p:sldId id="488" r:id="rId111"/>
    <p:sldId id="489" r:id="rId112"/>
    <p:sldId id="597" r:id="rId113"/>
    <p:sldId id="490" r:id="rId114"/>
    <p:sldId id="491" r:id="rId115"/>
    <p:sldId id="470" r:id="rId116"/>
    <p:sldId id="598" r:id="rId117"/>
    <p:sldId id="492" r:id="rId118"/>
    <p:sldId id="495" r:id="rId119"/>
    <p:sldId id="496" r:id="rId120"/>
    <p:sldId id="497" r:id="rId121"/>
    <p:sldId id="599" r:id="rId122"/>
    <p:sldId id="498" r:id="rId123"/>
    <p:sldId id="499" r:id="rId124"/>
    <p:sldId id="600" r:id="rId125"/>
    <p:sldId id="494" r:id="rId126"/>
    <p:sldId id="493" r:id="rId127"/>
    <p:sldId id="601" r:id="rId128"/>
    <p:sldId id="500" r:id="rId129"/>
    <p:sldId id="501" r:id="rId130"/>
    <p:sldId id="602" r:id="rId131"/>
    <p:sldId id="502" r:id="rId132"/>
    <p:sldId id="603" r:id="rId133"/>
    <p:sldId id="504" r:id="rId134"/>
    <p:sldId id="604" r:id="rId135"/>
    <p:sldId id="505" r:id="rId136"/>
    <p:sldId id="605" r:id="rId137"/>
    <p:sldId id="508" r:id="rId138"/>
    <p:sldId id="515" r:id="rId139"/>
    <p:sldId id="521" r:id="rId140"/>
    <p:sldId id="516" r:id="rId141"/>
    <p:sldId id="606" r:id="rId142"/>
    <p:sldId id="514" r:id="rId143"/>
    <p:sldId id="518" r:id="rId144"/>
    <p:sldId id="519" r:id="rId145"/>
    <p:sldId id="607" r:id="rId146"/>
    <p:sldId id="517" r:id="rId147"/>
    <p:sldId id="520" r:id="rId148"/>
    <p:sldId id="608" r:id="rId149"/>
    <p:sldId id="565" r:id="rId150"/>
    <p:sldId id="615" r:id="rId151"/>
    <p:sldId id="566" r:id="rId152"/>
    <p:sldId id="567" r:id="rId153"/>
    <p:sldId id="613" r:id="rId154"/>
    <p:sldId id="614" r:id="rId155"/>
    <p:sldId id="568" r:id="rId156"/>
    <p:sldId id="563" r:id="rId157"/>
    <p:sldId id="616" r:id="rId158"/>
    <p:sldId id="620" r:id="rId159"/>
    <p:sldId id="621" r:id="rId160"/>
    <p:sldId id="618" r:id="rId161"/>
    <p:sldId id="623" r:id="rId162"/>
    <p:sldId id="622" r:id="rId163"/>
    <p:sldId id="617" r:id="rId164"/>
    <p:sldId id="302" r:id="rId165"/>
    <p:sldId id="304" r:id="rId166"/>
    <p:sldId id="303" r:id="rId167"/>
    <p:sldId id="562" r:id="rId168"/>
    <p:sldId id="305" r:id="rId169"/>
    <p:sldId id="306" r:id="rId170"/>
    <p:sldId id="310" r:id="rId171"/>
    <p:sldId id="561" r:id="rId172"/>
    <p:sldId id="311" r:id="rId173"/>
    <p:sldId id="312" r:id="rId174"/>
    <p:sldId id="560" r:id="rId175"/>
    <p:sldId id="313" r:id="rId176"/>
    <p:sldId id="314" r:id="rId177"/>
    <p:sldId id="559" r:id="rId178"/>
    <p:sldId id="315" r:id="rId179"/>
    <p:sldId id="328" r:id="rId180"/>
    <p:sldId id="558" r:id="rId181"/>
    <p:sldId id="316" r:id="rId182"/>
    <p:sldId id="317" r:id="rId183"/>
    <p:sldId id="318" r:id="rId184"/>
    <p:sldId id="557" r:id="rId185"/>
    <p:sldId id="320" r:id="rId186"/>
    <p:sldId id="556" r:id="rId187"/>
    <p:sldId id="624" r:id="rId188"/>
    <p:sldId id="625" r:id="rId189"/>
    <p:sldId id="564" r:id="rId190"/>
    <p:sldId id="555" r:id="rId191"/>
    <p:sldId id="326" r:id="rId192"/>
    <p:sldId id="554" r:id="rId193"/>
    <p:sldId id="331" r:id="rId194"/>
    <p:sldId id="626" r:id="rId195"/>
    <p:sldId id="334" r:id="rId196"/>
    <p:sldId id="553" r:id="rId197"/>
    <p:sldId id="332" r:id="rId198"/>
    <p:sldId id="627" r:id="rId199"/>
    <p:sldId id="335" r:id="rId200"/>
    <p:sldId id="552" r:id="rId201"/>
    <p:sldId id="341" r:id="rId202"/>
    <p:sldId id="629" r:id="rId203"/>
    <p:sldId id="628" r:id="rId204"/>
    <p:sldId id="551" r:id="rId205"/>
    <p:sldId id="333" r:id="rId206"/>
    <p:sldId id="336" r:id="rId207"/>
    <p:sldId id="550" r:id="rId208"/>
    <p:sldId id="345" r:id="rId209"/>
    <p:sldId id="347" r:id="rId210"/>
    <p:sldId id="549" r:id="rId211"/>
    <p:sldId id="348" r:id="rId212"/>
    <p:sldId id="632" r:id="rId213"/>
    <p:sldId id="631" r:id="rId214"/>
    <p:sldId id="630" r:id="rId215"/>
    <p:sldId id="548" r:id="rId216"/>
    <p:sldId id="349" r:id="rId217"/>
    <p:sldId id="547" r:id="rId218"/>
    <p:sldId id="358" r:id="rId219"/>
    <p:sldId id="546" r:id="rId220"/>
    <p:sldId id="359" r:id="rId221"/>
    <p:sldId id="545" r:id="rId222"/>
    <p:sldId id="353" r:id="rId223"/>
    <p:sldId id="544" r:id="rId224"/>
    <p:sldId id="374" r:id="rId225"/>
    <p:sldId id="543" r:id="rId226"/>
    <p:sldId id="633" r:id="rId227"/>
    <p:sldId id="542" r:id="rId228"/>
    <p:sldId id="361" r:id="rId229"/>
    <p:sldId id="541" r:id="rId230"/>
    <p:sldId id="634" r:id="rId231"/>
    <p:sldId id="540" r:id="rId232"/>
    <p:sldId id="367" r:id="rId233"/>
    <p:sldId id="539" r:id="rId234"/>
    <p:sldId id="369" r:id="rId235"/>
    <p:sldId id="569" r:id="rId236"/>
    <p:sldId id="635" r:id="rId237"/>
    <p:sldId id="537" r:id="rId238"/>
    <p:sldId id="371" r:id="rId239"/>
    <p:sldId id="375" r:id="rId240"/>
    <p:sldId id="570" r:id="rId241"/>
    <p:sldId id="636" r:id="rId242"/>
    <p:sldId id="637" r:id="rId243"/>
    <p:sldId id="638" r:id="rId244"/>
    <p:sldId id="639" r:id="rId245"/>
    <p:sldId id="649" r:id="rId246"/>
    <p:sldId id="640" r:id="rId247"/>
    <p:sldId id="652" r:id="rId248"/>
    <p:sldId id="641" r:id="rId249"/>
    <p:sldId id="651" r:id="rId250"/>
    <p:sldId id="643" r:id="rId251"/>
    <p:sldId id="644" r:id="rId252"/>
    <p:sldId id="647" r:id="rId253"/>
    <p:sldId id="654" r:id="rId254"/>
    <p:sldId id="653" r:id="rId255"/>
    <p:sldId id="646" r:id="rId256"/>
    <p:sldId id="656" r:id="rId257"/>
    <p:sldId id="655" r:id="rId258"/>
    <p:sldId id="648" r:id="rId259"/>
    <p:sldId id="657" r:id="rId260"/>
    <p:sldId id="659" r:id="rId261"/>
    <p:sldId id="536" r:id="rId262"/>
    <p:sldId id="661" r:id="rId263"/>
    <p:sldId id="665" r:id="rId264"/>
    <p:sldId id="673" r:id="rId265"/>
    <p:sldId id="672" r:id="rId266"/>
    <p:sldId id="667" r:id="rId267"/>
    <p:sldId id="668" r:id="rId268"/>
    <p:sldId id="666" r:id="rId269"/>
    <p:sldId id="663" r:id="rId270"/>
    <p:sldId id="664" r:id="rId271"/>
    <p:sldId id="662" r:id="rId272"/>
    <p:sldId id="669" r:id="rId273"/>
    <p:sldId id="674" r:id="rId274"/>
    <p:sldId id="675" r:id="rId275"/>
    <p:sldId id="660" r:id="rId276"/>
    <p:sldId id="535" r:id="rId277"/>
    <p:sldId id="677" r:id="rId278"/>
    <p:sldId id="679" r:id="rId279"/>
    <p:sldId id="678" r:id="rId280"/>
    <p:sldId id="680" r:id="rId281"/>
    <p:sldId id="681" r:id="rId282"/>
    <p:sldId id="682" r:id="rId283"/>
    <p:sldId id="683" r:id="rId284"/>
    <p:sldId id="684" r:id="rId285"/>
    <p:sldId id="686" r:id="rId286"/>
    <p:sldId id="685" r:id="rId287"/>
    <p:sldId id="688" r:id="rId288"/>
    <p:sldId id="687" r:id="rId289"/>
    <p:sldId id="689" r:id="rId290"/>
    <p:sldId id="690" r:id="rId291"/>
    <p:sldId id="691" r:id="rId292"/>
    <p:sldId id="692" r:id="rId293"/>
    <p:sldId id="693" r:id="rId294"/>
    <p:sldId id="694" r:id="rId295"/>
    <p:sldId id="704" r:id="rId296"/>
    <p:sldId id="695" r:id="rId297"/>
    <p:sldId id="696" r:id="rId298"/>
    <p:sldId id="698" r:id="rId299"/>
    <p:sldId id="699" r:id="rId300"/>
    <p:sldId id="697" r:id="rId301"/>
    <p:sldId id="700" r:id="rId302"/>
    <p:sldId id="701" r:id="rId303"/>
    <p:sldId id="702" r:id="rId304"/>
    <p:sldId id="703" r:id="rId305"/>
    <p:sldId id="706" r:id="rId306"/>
    <p:sldId id="705" r:id="rId307"/>
    <p:sldId id="676" r:id="rId308"/>
    <p:sldId id="376" r:id="rId309"/>
    <p:sldId id="377" r:id="rId310"/>
    <p:sldId id="385" r:id="rId311"/>
    <p:sldId id="534" r:id="rId312"/>
    <p:sldId id="378" r:id="rId313"/>
    <p:sldId id="379" r:id="rId314"/>
    <p:sldId id="380" r:id="rId315"/>
    <p:sldId id="381" r:id="rId316"/>
    <p:sldId id="533" r:id="rId317"/>
    <p:sldId id="387" r:id="rId318"/>
    <p:sldId id="388" r:id="rId319"/>
    <p:sldId id="389" r:id="rId320"/>
    <p:sldId id="390" r:id="rId321"/>
    <p:sldId id="394" r:id="rId322"/>
    <p:sldId id="391" r:id="rId323"/>
    <p:sldId id="392" r:id="rId324"/>
    <p:sldId id="393" r:id="rId325"/>
    <p:sldId id="532" r:id="rId326"/>
    <p:sldId id="396" r:id="rId327"/>
    <p:sldId id="531" r:id="rId328"/>
    <p:sldId id="397" r:id="rId329"/>
    <p:sldId id="530" r:id="rId330"/>
    <p:sldId id="401" r:id="rId331"/>
    <p:sldId id="413" r:id="rId332"/>
    <p:sldId id="529" r:id="rId333"/>
    <p:sldId id="402" r:id="rId334"/>
    <p:sldId id="403" r:id="rId335"/>
    <p:sldId id="404" r:id="rId336"/>
    <p:sldId id="405" r:id="rId337"/>
    <p:sldId id="406" r:id="rId338"/>
    <p:sldId id="528" r:id="rId339"/>
    <p:sldId id="407" r:id="rId340"/>
    <p:sldId id="408" r:id="rId341"/>
    <p:sldId id="409" r:id="rId342"/>
    <p:sldId id="410" r:id="rId343"/>
    <p:sldId id="416" r:id="rId344"/>
    <p:sldId id="527" r:id="rId345"/>
    <p:sldId id="417" r:id="rId346"/>
    <p:sldId id="419" r:id="rId347"/>
    <p:sldId id="526" r:id="rId348"/>
    <p:sldId id="421" r:id="rId349"/>
    <p:sldId id="525" r:id="rId350"/>
    <p:sldId id="422" r:id="rId351"/>
    <p:sldId id="423" r:id="rId352"/>
    <p:sldId id="424" r:id="rId353"/>
    <p:sldId id="524" r:id="rId354"/>
    <p:sldId id="436" r:id="rId355"/>
    <p:sldId id="433" r:id="rId356"/>
    <p:sldId id="523" r:id="rId357"/>
    <p:sldId id="428" r:id="rId358"/>
    <p:sldId id="437" r:id="rId359"/>
    <p:sldId id="522" r:id="rId360"/>
    <p:sldId id="429" r:id="rId361"/>
    <p:sldId id="430" r:id="rId362"/>
    <p:sldId id="431" r:id="rId363"/>
    <p:sldId id="432" r:id="rId3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D961"/>
    <a:srgbClr val="AB7942"/>
    <a:srgbClr val="EF9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0"/>
    <p:restoredTop sz="90957" autoAdjust="0"/>
  </p:normalViewPr>
  <p:slideViewPr>
    <p:cSldViewPr>
      <p:cViewPr>
        <p:scale>
          <a:sx n="88" d="100"/>
          <a:sy n="88" d="100"/>
        </p:scale>
        <p:origin x="784" y="632"/>
      </p:cViewPr>
      <p:guideLst>
        <p:guide orient="horz" pos="2160"/>
        <p:guide pos="2880"/>
      </p:guideLst>
    </p:cSldViewPr>
  </p:slideViewPr>
  <p:outlineViewPr>
    <p:cViewPr>
      <p:scale>
        <a:sx n="33" d="100"/>
        <a:sy n="33" d="100"/>
      </p:scale>
      <p:origin x="0" y="-3720"/>
    </p:cViewPr>
  </p:outlineViewPr>
  <p:notesTextViewPr>
    <p:cViewPr>
      <p:scale>
        <a:sx n="1" d="1"/>
        <a:sy n="1" d="1"/>
      </p:scale>
      <p:origin x="0" y="0"/>
    </p:cViewPr>
  </p:notesTextViewPr>
  <p:sorterViewPr>
    <p:cViewPr>
      <p:scale>
        <a:sx n="200" d="100"/>
        <a:sy n="200" d="100"/>
      </p:scale>
      <p:origin x="0" y="0"/>
    </p:cViewPr>
  </p:sorterViewPr>
  <p:notesViewPr>
    <p:cSldViewPr>
      <p:cViewPr varScale="1">
        <p:scale>
          <a:sx n="107" d="100"/>
          <a:sy n="107"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notesMaster" Target="notesMasters/notesMaster1.xml"/><Relationship Id="rId366" Type="http://schemas.openxmlformats.org/officeDocument/2006/relationships/handoutMaster" Target="handoutMasters/handoutMaster1.xml"/><Relationship Id="rId367" Type="http://schemas.openxmlformats.org/officeDocument/2006/relationships/presProps" Target="presProps.xml"/><Relationship Id="rId368" Type="http://schemas.openxmlformats.org/officeDocument/2006/relationships/viewProps" Target="viewProps.xml"/><Relationship Id="rId369" Type="http://schemas.openxmlformats.org/officeDocument/2006/relationships/theme" Target="theme/theme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370" Type="http://schemas.openxmlformats.org/officeDocument/2006/relationships/tableStyles" Target="tableStyles.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4E78BF-BBC9-CE40-AFA7-7BA7142689C5}" type="datetimeFigureOut">
              <a:rPr lang="en-US" smtClean="0"/>
              <a:t>1/25/18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F8983A-E519-7F43-B580-4C1F695880D6}" type="slidenum">
              <a:rPr lang="en-US" smtClean="0"/>
              <a:t>‹#›</a:t>
            </a:fld>
            <a:endParaRPr lang="en-US"/>
          </a:p>
        </p:txBody>
      </p:sp>
    </p:spTree>
    <p:extLst>
      <p:ext uri="{BB962C8B-B14F-4D97-AF65-F5344CB8AC3E}">
        <p14:creationId xmlns:p14="http://schemas.microsoft.com/office/powerpoint/2010/main" val="1470614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868CE1-AC08-4315-9731-DB97126754C7}" type="datetimeFigureOut">
              <a:rPr lang="en-US" smtClean="0"/>
              <a:t>1/25/18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2C1C6-E625-4450-B670-89296E2BECF2}" type="slidenum">
              <a:rPr lang="en-US" smtClean="0"/>
              <a:t>‹#›</a:t>
            </a:fld>
            <a:endParaRPr lang="en-US"/>
          </a:p>
        </p:txBody>
      </p:sp>
    </p:spTree>
    <p:extLst>
      <p:ext uri="{BB962C8B-B14F-4D97-AF65-F5344CB8AC3E}">
        <p14:creationId xmlns:p14="http://schemas.microsoft.com/office/powerpoint/2010/main" val="1374384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5.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7.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5.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2.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5.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2.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2.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5.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9.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a:t>
            </a:fld>
            <a:endParaRPr lang="en-US"/>
          </a:p>
        </p:txBody>
      </p:sp>
    </p:spTree>
    <p:extLst>
      <p:ext uri="{BB962C8B-B14F-4D97-AF65-F5344CB8AC3E}">
        <p14:creationId xmlns:p14="http://schemas.microsoft.com/office/powerpoint/2010/main" val="1909605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a:t>
            </a:fld>
            <a:endParaRPr lang="en-US"/>
          </a:p>
        </p:txBody>
      </p:sp>
    </p:spTree>
    <p:extLst>
      <p:ext uri="{BB962C8B-B14F-4D97-AF65-F5344CB8AC3E}">
        <p14:creationId xmlns:p14="http://schemas.microsoft.com/office/powerpoint/2010/main" val="1585853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138</a:t>
            </a:fld>
            <a:endParaRPr lang="en-US"/>
          </a:p>
        </p:txBody>
      </p:sp>
    </p:spTree>
    <p:extLst>
      <p:ext uri="{BB962C8B-B14F-4D97-AF65-F5344CB8AC3E}">
        <p14:creationId xmlns:p14="http://schemas.microsoft.com/office/powerpoint/2010/main" val="1858569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139</a:t>
            </a:fld>
            <a:endParaRPr lang="en-US"/>
          </a:p>
        </p:txBody>
      </p:sp>
    </p:spTree>
    <p:extLst>
      <p:ext uri="{BB962C8B-B14F-4D97-AF65-F5344CB8AC3E}">
        <p14:creationId xmlns:p14="http://schemas.microsoft.com/office/powerpoint/2010/main" val="17334873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140</a:t>
            </a:fld>
            <a:endParaRPr lang="en-US"/>
          </a:p>
        </p:txBody>
      </p:sp>
    </p:spTree>
    <p:extLst>
      <p:ext uri="{BB962C8B-B14F-4D97-AF65-F5344CB8AC3E}">
        <p14:creationId xmlns:p14="http://schemas.microsoft.com/office/powerpoint/2010/main" val="18664777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142</a:t>
            </a:fld>
            <a:endParaRPr lang="en-US"/>
          </a:p>
        </p:txBody>
      </p:sp>
    </p:spTree>
    <p:extLst>
      <p:ext uri="{BB962C8B-B14F-4D97-AF65-F5344CB8AC3E}">
        <p14:creationId xmlns:p14="http://schemas.microsoft.com/office/powerpoint/2010/main" val="1904197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143</a:t>
            </a:fld>
            <a:endParaRPr lang="en-US"/>
          </a:p>
        </p:txBody>
      </p:sp>
    </p:spTree>
    <p:extLst>
      <p:ext uri="{BB962C8B-B14F-4D97-AF65-F5344CB8AC3E}">
        <p14:creationId xmlns:p14="http://schemas.microsoft.com/office/powerpoint/2010/main" val="747446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144</a:t>
            </a:fld>
            <a:endParaRPr lang="en-US"/>
          </a:p>
        </p:txBody>
      </p:sp>
    </p:spTree>
    <p:extLst>
      <p:ext uri="{BB962C8B-B14F-4D97-AF65-F5344CB8AC3E}">
        <p14:creationId xmlns:p14="http://schemas.microsoft.com/office/powerpoint/2010/main" val="10804376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146</a:t>
            </a:fld>
            <a:endParaRPr lang="en-US"/>
          </a:p>
        </p:txBody>
      </p:sp>
    </p:spTree>
    <p:extLst>
      <p:ext uri="{BB962C8B-B14F-4D97-AF65-F5344CB8AC3E}">
        <p14:creationId xmlns:p14="http://schemas.microsoft.com/office/powerpoint/2010/main" val="17839118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147</a:t>
            </a:fld>
            <a:endParaRPr lang="en-US"/>
          </a:p>
        </p:txBody>
      </p:sp>
    </p:spTree>
    <p:extLst>
      <p:ext uri="{BB962C8B-B14F-4D97-AF65-F5344CB8AC3E}">
        <p14:creationId xmlns:p14="http://schemas.microsoft.com/office/powerpoint/2010/main" val="8974788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149</a:t>
            </a:fld>
            <a:endParaRPr lang="en-US"/>
          </a:p>
        </p:txBody>
      </p:sp>
    </p:spTree>
    <p:extLst>
      <p:ext uri="{BB962C8B-B14F-4D97-AF65-F5344CB8AC3E}">
        <p14:creationId xmlns:p14="http://schemas.microsoft.com/office/powerpoint/2010/main" val="2107766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150</a:t>
            </a:fld>
            <a:endParaRPr lang="en-US"/>
          </a:p>
        </p:txBody>
      </p:sp>
    </p:spTree>
    <p:extLst>
      <p:ext uri="{BB962C8B-B14F-4D97-AF65-F5344CB8AC3E}">
        <p14:creationId xmlns:p14="http://schemas.microsoft.com/office/powerpoint/2010/main" val="1476905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a:t>
            </a:fld>
            <a:endParaRPr lang="en-US"/>
          </a:p>
        </p:txBody>
      </p:sp>
    </p:spTree>
    <p:extLst>
      <p:ext uri="{BB962C8B-B14F-4D97-AF65-F5344CB8AC3E}">
        <p14:creationId xmlns:p14="http://schemas.microsoft.com/office/powerpoint/2010/main" val="4911881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151</a:t>
            </a:fld>
            <a:endParaRPr lang="en-US"/>
          </a:p>
        </p:txBody>
      </p:sp>
    </p:spTree>
    <p:extLst>
      <p:ext uri="{BB962C8B-B14F-4D97-AF65-F5344CB8AC3E}">
        <p14:creationId xmlns:p14="http://schemas.microsoft.com/office/powerpoint/2010/main" val="149632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152</a:t>
            </a:fld>
            <a:endParaRPr lang="en-US"/>
          </a:p>
        </p:txBody>
      </p:sp>
    </p:spTree>
    <p:extLst>
      <p:ext uri="{BB962C8B-B14F-4D97-AF65-F5344CB8AC3E}">
        <p14:creationId xmlns:p14="http://schemas.microsoft.com/office/powerpoint/2010/main" val="9539312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153</a:t>
            </a:fld>
            <a:endParaRPr lang="en-US"/>
          </a:p>
        </p:txBody>
      </p:sp>
    </p:spTree>
    <p:extLst>
      <p:ext uri="{BB962C8B-B14F-4D97-AF65-F5344CB8AC3E}">
        <p14:creationId xmlns:p14="http://schemas.microsoft.com/office/powerpoint/2010/main" val="16678926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154</a:t>
            </a:fld>
            <a:endParaRPr lang="en-US"/>
          </a:p>
        </p:txBody>
      </p:sp>
    </p:spTree>
    <p:extLst>
      <p:ext uri="{BB962C8B-B14F-4D97-AF65-F5344CB8AC3E}">
        <p14:creationId xmlns:p14="http://schemas.microsoft.com/office/powerpoint/2010/main" val="4874267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155</a:t>
            </a:fld>
            <a:endParaRPr lang="en-US"/>
          </a:p>
        </p:txBody>
      </p:sp>
    </p:spTree>
    <p:extLst>
      <p:ext uri="{BB962C8B-B14F-4D97-AF65-F5344CB8AC3E}">
        <p14:creationId xmlns:p14="http://schemas.microsoft.com/office/powerpoint/2010/main" val="15098100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157</a:t>
            </a:fld>
            <a:endParaRPr lang="en-US"/>
          </a:p>
        </p:txBody>
      </p:sp>
    </p:spTree>
    <p:extLst>
      <p:ext uri="{BB962C8B-B14F-4D97-AF65-F5344CB8AC3E}">
        <p14:creationId xmlns:p14="http://schemas.microsoft.com/office/powerpoint/2010/main" val="14403739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158</a:t>
            </a:fld>
            <a:endParaRPr lang="en-US"/>
          </a:p>
        </p:txBody>
      </p:sp>
    </p:spTree>
    <p:extLst>
      <p:ext uri="{BB962C8B-B14F-4D97-AF65-F5344CB8AC3E}">
        <p14:creationId xmlns:p14="http://schemas.microsoft.com/office/powerpoint/2010/main" val="20688313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159</a:t>
            </a:fld>
            <a:endParaRPr lang="en-US"/>
          </a:p>
        </p:txBody>
      </p:sp>
    </p:spTree>
    <p:extLst>
      <p:ext uri="{BB962C8B-B14F-4D97-AF65-F5344CB8AC3E}">
        <p14:creationId xmlns:p14="http://schemas.microsoft.com/office/powerpoint/2010/main" val="17020590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160</a:t>
            </a:fld>
            <a:endParaRPr lang="en-US"/>
          </a:p>
        </p:txBody>
      </p:sp>
    </p:spTree>
    <p:extLst>
      <p:ext uri="{BB962C8B-B14F-4D97-AF65-F5344CB8AC3E}">
        <p14:creationId xmlns:p14="http://schemas.microsoft.com/office/powerpoint/2010/main" val="12536368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161</a:t>
            </a:fld>
            <a:endParaRPr lang="en-US"/>
          </a:p>
        </p:txBody>
      </p:sp>
    </p:spTree>
    <p:extLst>
      <p:ext uri="{BB962C8B-B14F-4D97-AF65-F5344CB8AC3E}">
        <p14:creationId xmlns:p14="http://schemas.microsoft.com/office/powerpoint/2010/main" val="1830971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a:t>
            </a:fld>
            <a:endParaRPr lang="en-US"/>
          </a:p>
        </p:txBody>
      </p:sp>
    </p:spTree>
    <p:extLst>
      <p:ext uri="{BB962C8B-B14F-4D97-AF65-F5344CB8AC3E}">
        <p14:creationId xmlns:p14="http://schemas.microsoft.com/office/powerpoint/2010/main" val="16449758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162</a:t>
            </a:fld>
            <a:endParaRPr lang="en-US"/>
          </a:p>
        </p:txBody>
      </p:sp>
    </p:spTree>
    <p:extLst>
      <p:ext uri="{BB962C8B-B14F-4D97-AF65-F5344CB8AC3E}">
        <p14:creationId xmlns:p14="http://schemas.microsoft.com/office/powerpoint/2010/main" val="5742787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164</a:t>
            </a:fld>
            <a:endParaRPr lang="en-US"/>
          </a:p>
        </p:txBody>
      </p:sp>
    </p:spTree>
    <p:extLst>
      <p:ext uri="{BB962C8B-B14F-4D97-AF65-F5344CB8AC3E}">
        <p14:creationId xmlns:p14="http://schemas.microsoft.com/office/powerpoint/2010/main" val="19155902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165</a:t>
            </a:fld>
            <a:endParaRPr lang="en-US"/>
          </a:p>
        </p:txBody>
      </p:sp>
    </p:spTree>
    <p:extLst>
      <p:ext uri="{BB962C8B-B14F-4D97-AF65-F5344CB8AC3E}">
        <p14:creationId xmlns:p14="http://schemas.microsoft.com/office/powerpoint/2010/main" val="19683540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166</a:t>
            </a:fld>
            <a:endParaRPr lang="en-US"/>
          </a:p>
        </p:txBody>
      </p:sp>
    </p:spTree>
    <p:extLst>
      <p:ext uri="{BB962C8B-B14F-4D97-AF65-F5344CB8AC3E}">
        <p14:creationId xmlns:p14="http://schemas.microsoft.com/office/powerpoint/2010/main" val="15576567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168</a:t>
            </a:fld>
            <a:endParaRPr lang="en-US"/>
          </a:p>
        </p:txBody>
      </p:sp>
    </p:spTree>
    <p:extLst>
      <p:ext uri="{BB962C8B-B14F-4D97-AF65-F5344CB8AC3E}">
        <p14:creationId xmlns:p14="http://schemas.microsoft.com/office/powerpoint/2010/main" val="11136844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169</a:t>
            </a:fld>
            <a:endParaRPr lang="en-US"/>
          </a:p>
        </p:txBody>
      </p:sp>
    </p:spTree>
    <p:extLst>
      <p:ext uri="{BB962C8B-B14F-4D97-AF65-F5344CB8AC3E}">
        <p14:creationId xmlns:p14="http://schemas.microsoft.com/office/powerpoint/2010/main" val="8252362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170</a:t>
            </a:fld>
            <a:endParaRPr lang="en-US"/>
          </a:p>
        </p:txBody>
      </p:sp>
    </p:spTree>
    <p:extLst>
      <p:ext uri="{BB962C8B-B14F-4D97-AF65-F5344CB8AC3E}">
        <p14:creationId xmlns:p14="http://schemas.microsoft.com/office/powerpoint/2010/main" val="64482650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172</a:t>
            </a:fld>
            <a:endParaRPr lang="en-US"/>
          </a:p>
        </p:txBody>
      </p:sp>
    </p:spTree>
    <p:extLst>
      <p:ext uri="{BB962C8B-B14F-4D97-AF65-F5344CB8AC3E}">
        <p14:creationId xmlns:p14="http://schemas.microsoft.com/office/powerpoint/2010/main" val="7082948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173</a:t>
            </a:fld>
            <a:endParaRPr lang="en-US"/>
          </a:p>
        </p:txBody>
      </p:sp>
    </p:spTree>
    <p:extLst>
      <p:ext uri="{BB962C8B-B14F-4D97-AF65-F5344CB8AC3E}">
        <p14:creationId xmlns:p14="http://schemas.microsoft.com/office/powerpoint/2010/main" val="7053953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175</a:t>
            </a:fld>
            <a:endParaRPr lang="en-US"/>
          </a:p>
        </p:txBody>
      </p:sp>
    </p:spTree>
    <p:extLst>
      <p:ext uri="{BB962C8B-B14F-4D97-AF65-F5344CB8AC3E}">
        <p14:creationId xmlns:p14="http://schemas.microsoft.com/office/powerpoint/2010/main" val="200818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a:t>
            </a:fld>
            <a:endParaRPr lang="en-US"/>
          </a:p>
        </p:txBody>
      </p:sp>
    </p:spTree>
    <p:extLst>
      <p:ext uri="{BB962C8B-B14F-4D97-AF65-F5344CB8AC3E}">
        <p14:creationId xmlns:p14="http://schemas.microsoft.com/office/powerpoint/2010/main" val="15268600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176</a:t>
            </a:fld>
            <a:endParaRPr lang="en-US"/>
          </a:p>
        </p:txBody>
      </p:sp>
    </p:spTree>
    <p:extLst>
      <p:ext uri="{BB962C8B-B14F-4D97-AF65-F5344CB8AC3E}">
        <p14:creationId xmlns:p14="http://schemas.microsoft.com/office/powerpoint/2010/main" val="131650660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178</a:t>
            </a:fld>
            <a:endParaRPr lang="en-US"/>
          </a:p>
        </p:txBody>
      </p:sp>
    </p:spTree>
    <p:extLst>
      <p:ext uri="{BB962C8B-B14F-4D97-AF65-F5344CB8AC3E}">
        <p14:creationId xmlns:p14="http://schemas.microsoft.com/office/powerpoint/2010/main" val="17174921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179</a:t>
            </a:fld>
            <a:endParaRPr lang="en-US"/>
          </a:p>
        </p:txBody>
      </p:sp>
    </p:spTree>
    <p:extLst>
      <p:ext uri="{BB962C8B-B14F-4D97-AF65-F5344CB8AC3E}">
        <p14:creationId xmlns:p14="http://schemas.microsoft.com/office/powerpoint/2010/main" val="177301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181</a:t>
            </a:fld>
            <a:endParaRPr lang="en-US"/>
          </a:p>
        </p:txBody>
      </p:sp>
    </p:spTree>
    <p:extLst>
      <p:ext uri="{BB962C8B-B14F-4D97-AF65-F5344CB8AC3E}">
        <p14:creationId xmlns:p14="http://schemas.microsoft.com/office/powerpoint/2010/main" val="42647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182</a:t>
            </a:fld>
            <a:endParaRPr lang="en-US"/>
          </a:p>
        </p:txBody>
      </p:sp>
    </p:spTree>
    <p:extLst>
      <p:ext uri="{BB962C8B-B14F-4D97-AF65-F5344CB8AC3E}">
        <p14:creationId xmlns:p14="http://schemas.microsoft.com/office/powerpoint/2010/main" val="12410429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183</a:t>
            </a:fld>
            <a:endParaRPr lang="en-US"/>
          </a:p>
        </p:txBody>
      </p:sp>
    </p:spTree>
    <p:extLst>
      <p:ext uri="{BB962C8B-B14F-4D97-AF65-F5344CB8AC3E}">
        <p14:creationId xmlns:p14="http://schemas.microsoft.com/office/powerpoint/2010/main" val="5842732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185</a:t>
            </a:fld>
            <a:endParaRPr lang="en-US"/>
          </a:p>
        </p:txBody>
      </p:sp>
    </p:spTree>
    <p:extLst>
      <p:ext uri="{BB962C8B-B14F-4D97-AF65-F5344CB8AC3E}">
        <p14:creationId xmlns:p14="http://schemas.microsoft.com/office/powerpoint/2010/main" val="5143302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187</a:t>
            </a:fld>
            <a:endParaRPr lang="en-US"/>
          </a:p>
        </p:txBody>
      </p:sp>
    </p:spTree>
    <p:extLst>
      <p:ext uri="{BB962C8B-B14F-4D97-AF65-F5344CB8AC3E}">
        <p14:creationId xmlns:p14="http://schemas.microsoft.com/office/powerpoint/2010/main" val="10293937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189</a:t>
            </a:fld>
            <a:endParaRPr lang="en-US"/>
          </a:p>
        </p:txBody>
      </p:sp>
    </p:spTree>
    <p:extLst>
      <p:ext uri="{BB962C8B-B14F-4D97-AF65-F5344CB8AC3E}">
        <p14:creationId xmlns:p14="http://schemas.microsoft.com/office/powerpoint/2010/main" val="11323430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191</a:t>
            </a:fld>
            <a:endParaRPr lang="en-US"/>
          </a:p>
        </p:txBody>
      </p:sp>
    </p:spTree>
    <p:extLst>
      <p:ext uri="{BB962C8B-B14F-4D97-AF65-F5344CB8AC3E}">
        <p14:creationId xmlns:p14="http://schemas.microsoft.com/office/powerpoint/2010/main" val="98197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a:t>
            </a:fld>
            <a:endParaRPr lang="en-US"/>
          </a:p>
        </p:txBody>
      </p:sp>
    </p:spTree>
    <p:extLst>
      <p:ext uri="{BB962C8B-B14F-4D97-AF65-F5344CB8AC3E}">
        <p14:creationId xmlns:p14="http://schemas.microsoft.com/office/powerpoint/2010/main" val="213205353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193</a:t>
            </a:fld>
            <a:endParaRPr lang="en-US"/>
          </a:p>
        </p:txBody>
      </p:sp>
    </p:spTree>
    <p:extLst>
      <p:ext uri="{BB962C8B-B14F-4D97-AF65-F5344CB8AC3E}">
        <p14:creationId xmlns:p14="http://schemas.microsoft.com/office/powerpoint/2010/main" val="3646724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195</a:t>
            </a:fld>
            <a:endParaRPr lang="en-US"/>
          </a:p>
        </p:txBody>
      </p:sp>
    </p:spTree>
    <p:extLst>
      <p:ext uri="{BB962C8B-B14F-4D97-AF65-F5344CB8AC3E}">
        <p14:creationId xmlns:p14="http://schemas.microsoft.com/office/powerpoint/2010/main" val="43605431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197</a:t>
            </a:fld>
            <a:endParaRPr lang="en-US"/>
          </a:p>
        </p:txBody>
      </p:sp>
    </p:spTree>
    <p:extLst>
      <p:ext uri="{BB962C8B-B14F-4D97-AF65-F5344CB8AC3E}">
        <p14:creationId xmlns:p14="http://schemas.microsoft.com/office/powerpoint/2010/main" val="16978044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199</a:t>
            </a:fld>
            <a:endParaRPr lang="en-US"/>
          </a:p>
        </p:txBody>
      </p:sp>
    </p:spTree>
    <p:extLst>
      <p:ext uri="{BB962C8B-B14F-4D97-AF65-F5344CB8AC3E}">
        <p14:creationId xmlns:p14="http://schemas.microsoft.com/office/powerpoint/2010/main" val="7987115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201</a:t>
            </a:fld>
            <a:endParaRPr lang="en-US"/>
          </a:p>
        </p:txBody>
      </p:sp>
    </p:spTree>
    <p:extLst>
      <p:ext uri="{BB962C8B-B14F-4D97-AF65-F5344CB8AC3E}">
        <p14:creationId xmlns:p14="http://schemas.microsoft.com/office/powerpoint/2010/main" val="18004656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203</a:t>
            </a:fld>
            <a:endParaRPr lang="en-US"/>
          </a:p>
        </p:txBody>
      </p:sp>
    </p:spTree>
    <p:extLst>
      <p:ext uri="{BB962C8B-B14F-4D97-AF65-F5344CB8AC3E}">
        <p14:creationId xmlns:p14="http://schemas.microsoft.com/office/powerpoint/2010/main" val="2801170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205</a:t>
            </a:fld>
            <a:endParaRPr lang="en-US"/>
          </a:p>
        </p:txBody>
      </p:sp>
    </p:spTree>
    <p:extLst>
      <p:ext uri="{BB962C8B-B14F-4D97-AF65-F5344CB8AC3E}">
        <p14:creationId xmlns:p14="http://schemas.microsoft.com/office/powerpoint/2010/main" val="12565988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206</a:t>
            </a:fld>
            <a:endParaRPr lang="en-US"/>
          </a:p>
        </p:txBody>
      </p:sp>
    </p:spTree>
    <p:extLst>
      <p:ext uri="{BB962C8B-B14F-4D97-AF65-F5344CB8AC3E}">
        <p14:creationId xmlns:p14="http://schemas.microsoft.com/office/powerpoint/2010/main" val="1363002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208</a:t>
            </a:fld>
            <a:endParaRPr lang="en-US"/>
          </a:p>
        </p:txBody>
      </p:sp>
    </p:spTree>
    <p:extLst>
      <p:ext uri="{BB962C8B-B14F-4D97-AF65-F5344CB8AC3E}">
        <p14:creationId xmlns:p14="http://schemas.microsoft.com/office/powerpoint/2010/main" val="1410229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209</a:t>
            </a:fld>
            <a:endParaRPr lang="en-US"/>
          </a:p>
        </p:txBody>
      </p:sp>
    </p:spTree>
    <p:extLst>
      <p:ext uri="{BB962C8B-B14F-4D97-AF65-F5344CB8AC3E}">
        <p14:creationId xmlns:p14="http://schemas.microsoft.com/office/powerpoint/2010/main" val="1361318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a:t>
            </a:fld>
            <a:endParaRPr lang="en-US"/>
          </a:p>
        </p:txBody>
      </p:sp>
    </p:spTree>
    <p:extLst>
      <p:ext uri="{BB962C8B-B14F-4D97-AF65-F5344CB8AC3E}">
        <p14:creationId xmlns:p14="http://schemas.microsoft.com/office/powerpoint/2010/main" val="144608614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211</a:t>
            </a:fld>
            <a:endParaRPr lang="en-US"/>
          </a:p>
        </p:txBody>
      </p:sp>
    </p:spTree>
    <p:extLst>
      <p:ext uri="{BB962C8B-B14F-4D97-AF65-F5344CB8AC3E}">
        <p14:creationId xmlns:p14="http://schemas.microsoft.com/office/powerpoint/2010/main" val="93869217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213</a:t>
            </a:fld>
            <a:endParaRPr lang="en-US"/>
          </a:p>
        </p:txBody>
      </p:sp>
    </p:spTree>
    <p:extLst>
      <p:ext uri="{BB962C8B-B14F-4D97-AF65-F5344CB8AC3E}">
        <p14:creationId xmlns:p14="http://schemas.microsoft.com/office/powerpoint/2010/main" val="24623305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214</a:t>
            </a:fld>
            <a:endParaRPr lang="en-US"/>
          </a:p>
        </p:txBody>
      </p:sp>
    </p:spTree>
    <p:extLst>
      <p:ext uri="{BB962C8B-B14F-4D97-AF65-F5344CB8AC3E}">
        <p14:creationId xmlns:p14="http://schemas.microsoft.com/office/powerpoint/2010/main" val="9252735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216</a:t>
            </a:fld>
            <a:endParaRPr lang="en-US"/>
          </a:p>
        </p:txBody>
      </p:sp>
    </p:spTree>
    <p:extLst>
      <p:ext uri="{BB962C8B-B14F-4D97-AF65-F5344CB8AC3E}">
        <p14:creationId xmlns:p14="http://schemas.microsoft.com/office/powerpoint/2010/main" val="20562352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218</a:t>
            </a:fld>
            <a:endParaRPr lang="en-US"/>
          </a:p>
        </p:txBody>
      </p:sp>
    </p:spTree>
    <p:extLst>
      <p:ext uri="{BB962C8B-B14F-4D97-AF65-F5344CB8AC3E}">
        <p14:creationId xmlns:p14="http://schemas.microsoft.com/office/powerpoint/2010/main" val="93112619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220</a:t>
            </a:fld>
            <a:endParaRPr lang="en-US"/>
          </a:p>
        </p:txBody>
      </p:sp>
    </p:spTree>
    <p:extLst>
      <p:ext uri="{BB962C8B-B14F-4D97-AF65-F5344CB8AC3E}">
        <p14:creationId xmlns:p14="http://schemas.microsoft.com/office/powerpoint/2010/main" val="153647995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222</a:t>
            </a:fld>
            <a:endParaRPr lang="en-US"/>
          </a:p>
        </p:txBody>
      </p:sp>
    </p:spTree>
    <p:extLst>
      <p:ext uri="{BB962C8B-B14F-4D97-AF65-F5344CB8AC3E}">
        <p14:creationId xmlns:p14="http://schemas.microsoft.com/office/powerpoint/2010/main" val="134917110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224</a:t>
            </a:fld>
            <a:endParaRPr lang="en-US"/>
          </a:p>
        </p:txBody>
      </p:sp>
    </p:spTree>
    <p:extLst>
      <p:ext uri="{BB962C8B-B14F-4D97-AF65-F5344CB8AC3E}">
        <p14:creationId xmlns:p14="http://schemas.microsoft.com/office/powerpoint/2010/main" val="115838135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226</a:t>
            </a:fld>
            <a:endParaRPr lang="en-US"/>
          </a:p>
        </p:txBody>
      </p:sp>
    </p:spTree>
    <p:extLst>
      <p:ext uri="{BB962C8B-B14F-4D97-AF65-F5344CB8AC3E}">
        <p14:creationId xmlns:p14="http://schemas.microsoft.com/office/powerpoint/2010/main" val="12900184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228</a:t>
            </a:fld>
            <a:endParaRPr lang="en-US"/>
          </a:p>
        </p:txBody>
      </p:sp>
    </p:spTree>
    <p:extLst>
      <p:ext uri="{BB962C8B-B14F-4D97-AF65-F5344CB8AC3E}">
        <p14:creationId xmlns:p14="http://schemas.microsoft.com/office/powerpoint/2010/main" val="590806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24</a:t>
            </a:fld>
            <a:endParaRPr lang="en-US"/>
          </a:p>
        </p:txBody>
      </p:sp>
    </p:spTree>
    <p:extLst>
      <p:ext uri="{BB962C8B-B14F-4D97-AF65-F5344CB8AC3E}">
        <p14:creationId xmlns:p14="http://schemas.microsoft.com/office/powerpoint/2010/main" val="1308267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230</a:t>
            </a:fld>
            <a:endParaRPr lang="en-US"/>
          </a:p>
        </p:txBody>
      </p:sp>
    </p:spTree>
    <p:extLst>
      <p:ext uri="{BB962C8B-B14F-4D97-AF65-F5344CB8AC3E}">
        <p14:creationId xmlns:p14="http://schemas.microsoft.com/office/powerpoint/2010/main" val="4258802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232</a:t>
            </a:fld>
            <a:endParaRPr lang="en-US"/>
          </a:p>
        </p:txBody>
      </p:sp>
    </p:spTree>
    <p:extLst>
      <p:ext uri="{BB962C8B-B14F-4D97-AF65-F5344CB8AC3E}">
        <p14:creationId xmlns:p14="http://schemas.microsoft.com/office/powerpoint/2010/main" val="6027480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234</a:t>
            </a:fld>
            <a:endParaRPr lang="en-US"/>
          </a:p>
        </p:txBody>
      </p:sp>
    </p:spTree>
    <p:extLst>
      <p:ext uri="{BB962C8B-B14F-4D97-AF65-F5344CB8AC3E}">
        <p14:creationId xmlns:p14="http://schemas.microsoft.com/office/powerpoint/2010/main" val="2150815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235</a:t>
            </a:fld>
            <a:endParaRPr lang="en-US"/>
          </a:p>
        </p:txBody>
      </p:sp>
    </p:spTree>
    <p:extLst>
      <p:ext uri="{BB962C8B-B14F-4D97-AF65-F5344CB8AC3E}">
        <p14:creationId xmlns:p14="http://schemas.microsoft.com/office/powerpoint/2010/main" val="19671102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236</a:t>
            </a:fld>
            <a:endParaRPr lang="en-US"/>
          </a:p>
        </p:txBody>
      </p:sp>
    </p:spTree>
    <p:extLst>
      <p:ext uri="{BB962C8B-B14F-4D97-AF65-F5344CB8AC3E}">
        <p14:creationId xmlns:p14="http://schemas.microsoft.com/office/powerpoint/2010/main" val="74583564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238</a:t>
            </a:fld>
            <a:endParaRPr lang="en-US"/>
          </a:p>
        </p:txBody>
      </p:sp>
    </p:spTree>
    <p:extLst>
      <p:ext uri="{BB962C8B-B14F-4D97-AF65-F5344CB8AC3E}">
        <p14:creationId xmlns:p14="http://schemas.microsoft.com/office/powerpoint/2010/main" val="14551330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239</a:t>
            </a:fld>
            <a:endParaRPr lang="en-US"/>
          </a:p>
        </p:txBody>
      </p:sp>
    </p:spTree>
    <p:extLst>
      <p:ext uri="{BB962C8B-B14F-4D97-AF65-F5344CB8AC3E}">
        <p14:creationId xmlns:p14="http://schemas.microsoft.com/office/powerpoint/2010/main" val="130204830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240</a:t>
            </a:fld>
            <a:endParaRPr lang="en-US"/>
          </a:p>
        </p:txBody>
      </p:sp>
    </p:spTree>
    <p:extLst>
      <p:ext uri="{BB962C8B-B14F-4D97-AF65-F5344CB8AC3E}">
        <p14:creationId xmlns:p14="http://schemas.microsoft.com/office/powerpoint/2010/main" val="5452354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242</a:t>
            </a:fld>
            <a:endParaRPr lang="en-US"/>
          </a:p>
        </p:txBody>
      </p:sp>
    </p:spTree>
    <p:extLst>
      <p:ext uri="{BB962C8B-B14F-4D97-AF65-F5344CB8AC3E}">
        <p14:creationId xmlns:p14="http://schemas.microsoft.com/office/powerpoint/2010/main" val="4745861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243</a:t>
            </a:fld>
            <a:endParaRPr lang="en-US"/>
          </a:p>
        </p:txBody>
      </p:sp>
    </p:spTree>
    <p:extLst>
      <p:ext uri="{BB962C8B-B14F-4D97-AF65-F5344CB8AC3E}">
        <p14:creationId xmlns:p14="http://schemas.microsoft.com/office/powerpoint/2010/main" val="3680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a:t>
            </a:fld>
            <a:endParaRPr lang="en-US"/>
          </a:p>
        </p:txBody>
      </p:sp>
    </p:spTree>
    <p:extLst>
      <p:ext uri="{BB962C8B-B14F-4D97-AF65-F5344CB8AC3E}">
        <p14:creationId xmlns:p14="http://schemas.microsoft.com/office/powerpoint/2010/main" val="34025068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244</a:t>
            </a:fld>
            <a:endParaRPr lang="en-US"/>
          </a:p>
        </p:txBody>
      </p:sp>
    </p:spTree>
    <p:extLst>
      <p:ext uri="{BB962C8B-B14F-4D97-AF65-F5344CB8AC3E}">
        <p14:creationId xmlns:p14="http://schemas.microsoft.com/office/powerpoint/2010/main" val="3287849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245</a:t>
            </a:fld>
            <a:endParaRPr lang="en-US"/>
          </a:p>
        </p:txBody>
      </p:sp>
    </p:spTree>
    <p:extLst>
      <p:ext uri="{BB962C8B-B14F-4D97-AF65-F5344CB8AC3E}">
        <p14:creationId xmlns:p14="http://schemas.microsoft.com/office/powerpoint/2010/main" val="193702960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246</a:t>
            </a:fld>
            <a:endParaRPr lang="en-US"/>
          </a:p>
        </p:txBody>
      </p:sp>
    </p:spTree>
    <p:extLst>
      <p:ext uri="{BB962C8B-B14F-4D97-AF65-F5344CB8AC3E}">
        <p14:creationId xmlns:p14="http://schemas.microsoft.com/office/powerpoint/2010/main" val="75252459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247</a:t>
            </a:fld>
            <a:endParaRPr lang="en-US"/>
          </a:p>
        </p:txBody>
      </p:sp>
    </p:spTree>
    <p:extLst>
      <p:ext uri="{BB962C8B-B14F-4D97-AF65-F5344CB8AC3E}">
        <p14:creationId xmlns:p14="http://schemas.microsoft.com/office/powerpoint/2010/main" val="14803876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248</a:t>
            </a:fld>
            <a:endParaRPr lang="en-US"/>
          </a:p>
        </p:txBody>
      </p:sp>
    </p:spTree>
    <p:extLst>
      <p:ext uri="{BB962C8B-B14F-4D97-AF65-F5344CB8AC3E}">
        <p14:creationId xmlns:p14="http://schemas.microsoft.com/office/powerpoint/2010/main" val="19827524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249</a:t>
            </a:fld>
            <a:endParaRPr lang="en-US"/>
          </a:p>
        </p:txBody>
      </p:sp>
    </p:spTree>
    <p:extLst>
      <p:ext uri="{BB962C8B-B14F-4D97-AF65-F5344CB8AC3E}">
        <p14:creationId xmlns:p14="http://schemas.microsoft.com/office/powerpoint/2010/main" val="140227087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250</a:t>
            </a:fld>
            <a:endParaRPr lang="en-US"/>
          </a:p>
        </p:txBody>
      </p:sp>
    </p:spTree>
    <p:extLst>
      <p:ext uri="{BB962C8B-B14F-4D97-AF65-F5344CB8AC3E}">
        <p14:creationId xmlns:p14="http://schemas.microsoft.com/office/powerpoint/2010/main" val="162608474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251</a:t>
            </a:fld>
            <a:endParaRPr lang="en-US"/>
          </a:p>
        </p:txBody>
      </p:sp>
    </p:spTree>
    <p:extLst>
      <p:ext uri="{BB962C8B-B14F-4D97-AF65-F5344CB8AC3E}">
        <p14:creationId xmlns:p14="http://schemas.microsoft.com/office/powerpoint/2010/main" val="3532467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252</a:t>
            </a:fld>
            <a:endParaRPr lang="en-US"/>
          </a:p>
        </p:txBody>
      </p:sp>
    </p:spTree>
    <p:extLst>
      <p:ext uri="{BB962C8B-B14F-4D97-AF65-F5344CB8AC3E}">
        <p14:creationId xmlns:p14="http://schemas.microsoft.com/office/powerpoint/2010/main" val="7478712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253</a:t>
            </a:fld>
            <a:endParaRPr lang="en-US"/>
          </a:p>
        </p:txBody>
      </p:sp>
    </p:spTree>
    <p:extLst>
      <p:ext uri="{BB962C8B-B14F-4D97-AF65-F5344CB8AC3E}">
        <p14:creationId xmlns:p14="http://schemas.microsoft.com/office/powerpoint/2010/main" val="1013862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a:t>
            </a:fld>
            <a:endParaRPr lang="en-US"/>
          </a:p>
        </p:txBody>
      </p:sp>
    </p:spTree>
    <p:extLst>
      <p:ext uri="{BB962C8B-B14F-4D97-AF65-F5344CB8AC3E}">
        <p14:creationId xmlns:p14="http://schemas.microsoft.com/office/powerpoint/2010/main" val="166094694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254</a:t>
            </a:fld>
            <a:endParaRPr lang="en-US"/>
          </a:p>
        </p:txBody>
      </p:sp>
    </p:spTree>
    <p:extLst>
      <p:ext uri="{BB962C8B-B14F-4D97-AF65-F5344CB8AC3E}">
        <p14:creationId xmlns:p14="http://schemas.microsoft.com/office/powerpoint/2010/main" val="15484885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255</a:t>
            </a:fld>
            <a:endParaRPr lang="en-US"/>
          </a:p>
        </p:txBody>
      </p:sp>
    </p:spTree>
    <p:extLst>
      <p:ext uri="{BB962C8B-B14F-4D97-AF65-F5344CB8AC3E}">
        <p14:creationId xmlns:p14="http://schemas.microsoft.com/office/powerpoint/2010/main" val="65207054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256</a:t>
            </a:fld>
            <a:endParaRPr lang="en-US"/>
          </a:p>
        </p:txBody>
      </p:sp>
    </p:spTree>
    <p:extLst>
      <p:ext uri="{BB962C8B-B14F-4D97-AF65-F5344CB8AC3E}">
        <p14:creationId xmlns:p14="http://schemas.microsoft.com/office/powerpoint/2010/main" val="3741780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257</a:t>
            </a:fld>
            <a:endParaRPr lang="en-US"/>
          </a:p>
        </p:txBody>
      </p:sp>
    </p:spTree>
    <p:extLst>
      <p:ext uri="{BB962C8B-B14F-4D97-AF65-F5344CB8AC3E}">
        <p14:creationId xmlns:p14="http://schemas.microsoft.com/office/powerpoint/2010/main" val="15076976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258</a:t>
            </a:fld>
            <a:endParaRPr lang="en-US"/>
          </a:p>
        </p:txBody>
      </p:sp>
    </p:spTree>
    <p:extLst>
      <p:ext uri="{BB962C8B-B14F-4D97-AF65-F5344CB8AC3E}">
        <p14:creationId xmlns:p14="http://schemas.microsoft.com/office/powerpoint/2010/main" val="21098718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259</a:t>
            </a:fld>
            <a:endParaRPr lang="en-US"/>
          </a:p>
        </p:txBody>
      </p:sp>
    </p:spTree>
    <p:extLst>
      <p:ext uri="{BB962C8B-B14F-4D97-AF65-F5344CB8AC3E}">
        <p14:creationId xmlns:p14="http://schemas.microsoft.com/office/powerpoint/2010/main" val="182288011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260</a:t>
            </a:fld>
            <a:endParaRPr lang="en-US"/>
          </a:p>
        </p:txBody>
      </p:sp>
    </p:spTree>
    <p:extLst>
      <p:ext uri="{BB962C8B-B14F-4D97-AF65-F5344CB8AC3E}">
        <p14:creationId xmlns:p14="http://schemas.microsoft.com/office/powerpoint/2010/main" val="58853826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262</a:t>
            </a:fld>
            <a:endParaRPr lang="en-US"/>
          </a:p>
        </p:txBody>
      </p:sp>
    </p:spTree>
    <p:extLst>
      <p:ext uri="{BB962C8B-B14F-4D97-AF65-F5344CB8AC3E}">
        <p14:creationId xmlns:p14="http://schemas.microsoft.com/office/powerpoint/2010/main" val="94253478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263</a:t>
            </a:fld>
            <a:endParaRPr lang="en-US"/>
          </a:p>
        </p:txBody>
      </p:sp>
    </p:spTree>
    <p:extLst>
      <p:ext uri="{BB962C8B-B14F-4D97-AF65-F5344CB8AC3E}">
        <p14:creationId xmlns:p14="http://schemas.microsoft.com/office/powerpoint/2010/main" val="102759840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264</a:t>
            </a:fld>
            <a:endParaRPr lang="en-US"/>
          </a:p>
        </p:txBody>
      </p:sp>
    </p:spTree>
    <p:extLst>
      <p:ext uri="{BB962C8B-B14F-4D97-AF65-F5344CB8AC3E}">
        <p14:creationId xmlns:p14="http://schemas.microsoft.com/office/powerpoint/2010/main" val="987215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a:t>
            </a:fld>
            <a:endParaRPr lang="en-US"/>
          </a:p>
        </p:txBody>
      </p:sp>
    </p:spTree>
    <p:extLst>
      <p:ext uri="{BB962C8B-B14F-4D97-AF65-F5344CB8AC3E}">
        <p14:creationId xmlns:p14="http://schemas.microsoft.com/office/powerpoint/2010/main" val="35612369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265</a:t>
            </a:fld>
            <a:endParaRPr lang="en-US"/>
          </a:p>
        </p:txBody>
      </p:sp>
    </p:spTree>
    <p:extLst>
      <p:ext uri="{BB962C8B-B14F-4D97-AF65-F5344CB8AC3E}">
        <p14:creationId xmlns:p14="http://schemas.microsoft.com/office/powerpoint/2010/main" val="33040253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266</a:t>
            </a:fld>
            <a:endParaRPr lang="en-US"/>
          </a:p>
        </p:txBody>
      </p:sp>
    </p:spTree>
    <p:extLst>
      <p:ext uri="{BB962C8B-B14F-4D97-AF65-F5344CB8AC3E}">
        <p14:creationId xmlns:p14="http://schemas.microsoft.com/office/powerpoint/2010/main" val="68098007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267</a:t>
            </a:fld>
            <a:endParaRPr lang="en-US"/>
          </a:p>
        </p:txBody>
      </p:sp>
    </p:spTree>
    <p:extLst>
      <p:ext uri="{BB962C8B-B14F-4D97-AF65-F5344CB8AC3E}">
        <p14:creationId xmlns:p14="http://schemas.microsoft.com/office/powerpoint/2010/main" val="207221020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268</a:t>
            </a:fld>
            <a:endParaRPr lang="en-US"/>
          </a:p>
        </p:txBody>
      </p:sp>
    </p:spTree>
    <p:extLst>
      <p:ext uri="{BB962C8B-B14F-4D97-AF65-F5344CB8AC3E}">
        <p14:creationId xmlns:p14="http://schemas.microsoft.com/office/powerpoint/2010/main" val="169338703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269</a:t>
            </a:fld>
            <a:endParaRPr lang="en-US"/>
          </a:p>
        </p:txBody>
      </p:sp>
    </p:spTree>
    <p:extLst>
      <p:ext uri="{BB962C8B-B14F-4D97-AF65-F5344CB8AC3E}">
        <p14:creationId xmlns:p14="http://schemas.microsoft.com/office/powerpoint/2010/main" val="180269283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270</a:t>
            </a:fld>
            <a:endParaRPr lang="en-US"/>
          </a:p>
        </p:txBody>
      </p:sp>
    </p:spTree>
    <p:extLst>
      <p:ext uri="{BB962C8B-B14F-4D97-AF65-F5344CB8AC3E}">
        <p14:creationId xmlns:p14="http://schemas.microsoft.com/office/powerpoint/2010/main" val="20494685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271</a:t>
            </a:fld>
            <a:endParaRPr lang="en-US"/>
          </a:p>
        </p:txBody>
      </p:sp>
    </p:spTree>
    <p:extLst>
      <p:ext uri="{BB962C8B-B14F-4D97-AF65-F5344CB8AC3E}">
        <p14:creationId xmlns:p14="http://schemas.microsoft.com/office/powerpoint/2010/main" val="112153652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272</a:t>
            </a:fld>
            <a:endParaRPr lang="en-US"/>
          </a:p>
        </p:txBody>
      </p:sp>
    </p:spTree>
    <p:extLst>
      <p:ext uri="{BB962C8B-B14F-4D97-AF65-F5344CB8AC3E}">
        <p14:creationId xmlns:p14="http://schemas.microsoft.com/office/powerpoint/2010/main" val="194144515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273</a:t>
            </a:fld>
            <a:endParaRPr lang="en-US"/>
          </a:p>
        </p:txBody>
      </p:sp>
    </p:spTree>
    <p:extLst>
      <p:ext uri="{BB962C8B-B14F-4D97-AF65-F5344CB8AC3E}">
        <p14:creationId xmlns:p14="http://schemas.microsoft.com/office/powerpoint/2010/main" val="3303545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274</a:t>
            </a:fld>
            <a:endParaRPr lang="en-US"/>
          </a:p>
        </p:txBody>
      </p:sp>
    </p:spTree>
    <p:extLst>
      <p:ext uri="{BB962C8B-B14F-4D97-AF65-F5344CB8AC3E}">
        <p14:creationId xmlns:p14="http://schemas.microsoft.com/office/powerpoint/2010/main" val="170996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a:t>
            </a:fld>
            <a:endParaRPr lang="en-US"/>
          </a:p>
        </p:txBody>
      </p:sp>
    </p:spTree>
    <p:extLst>
      <p:ext uri="{BB962C8B-B14F-4D97-AF65-F5344CB8AC3E}">
        <p14:creationId xmlns:p14="http://schemas.microsoft.com/office/powerpoint/2010/main" val="1698121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a:t>
            </a:fld>
            <a:endParaRPr lang="en-US"/>
          </a:p>
        </p:txBody>
      </p:sp>
    </p:spTree>
    <p:extLst>
      <p:ext uri="{BB962C8B-B14F-4D97-AF65-F5344CB8AC3E}">
        <p14:creationId xmlns:p14="http://schemas.microsoft.com/office/powerpoint/2010/main" val="88662883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277</a:t>
            </a:fld>
            <a:endParaRPr lang="en-US"/>
          </a:p>
        </p:txBody>
      </p:sp>
    </p:spTree>
    <p:extLst>
      <p:ext uri="{BB962C8B-B14F-4D97-AF65-F5344CB8AC3E}">
        <p14:creationId xmlns:p14="http://schemas.microsoft.com/office/powerpoint/2010/main" val="158965708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278</a:t>
            </a:fld>
            <a:endParaRPr lang="en-US"/>
          </a:p>
        </p:txBody>
      </p:sp>
    </p:spTree>
    <p:extLst>
      <p:ext uri="{BB962C8B-B14F-4D97-AF65-F5344CB8AC3E}">
        <p14:creationId xmlns:p14="http://schemas.microsoft.com/office/powerpoint/2010/main" val="5061983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279</a:t>
            </a:fld>
            <a:endParaRPr lang="en-US"/>
          </a:p>
        </p:txBody>
      </p:sp>
    </p:spTree>
    <p:extLst>
      <p:ext uri="{BB962C8B-B14F-4D97-AF65-F5344CB8AC3E}">
        <p14:creationId xmlns:p14="http://schemas.microsoft.com/office/powerpoint/2010/main" val="84626739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280</a:t>
            </a:fld>
            <a:endParaRPr lang="en-US"/>
          </a:p>
        </p:txBody>
      </p:sp>
    </p:spTree>
    <p:extLst>
      <p:ext uri="{BB962C8B-B14F-4D97-AF65-F5344CB8AC3E}">
        <p14:creationId xmlns:p14="http://schemas.microsoft.com/office/powerpoint/2010/main" val="16263060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281</a:t>
            </a:fld>
            <a:endParaRPr lang="en-US"/>
          </a:p>
        </p:txBody>
      </p:sp>
    </p:spTree>
    <p:extLst>
      <p:ext uri="{BB962C8B-B14F-4D97-AF65-F5344CB8AC3E}">
        <p14:creationId xmlns:p14="http://schemas.microsoft.com/office/powerpoint/2010/main" val="79633824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282</a:t>
            </a:fld>
            <a:endParaRPr lang="en-US"/>
          </a:p>
        </p:txBody>
      </p:sp>
    </p:spTree>
    <p:extLst>
      <p:ext uri="{BB962C8B-B14F-4D97-AF65-F5344CB8AC3E}">
        <p14:creationId xmlns:p14="http://schemas.microsoft.com/office/powerpoint/2010/main" val="134547280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283</a:t>
            </a:fld>
            <a:endParaRPr lang="en-US"/>
          </a:p>
        </p:txBody>
      </p:sp>
    </p:spTree>
    <p:extLst>
      <p:ext uri="{BB962C8B-B14F-4D97-AF65-F5344CB8AC3E}">
        <p14:creationId xmlns:p14="http://schemas.microsoft.com/office/powerpoint/2010/main" val="174511674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284</a:t>
            </a:fld>
            <a:endParaRPr lang="en-US"/>
          </a:p>
        </p:txBody>
      </p:sp>
    </p:spTree>
    <p:extLst>
      <p:ext uri="{BB962C8B-B14F-4D97-AF65-F5344CB8AC3E}">
        <p14:creationId xmlns:p14="http://schemas.microsoft.com/office/powerpoint/2010/main" val="76102101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285</a:t>
            </a:fld>
            <a:endParaRPr lang="en-US"/>
          </a:p>
        </p:txBody>
      </p:sp>
    </p:spTree>
    <p:extLst>
      <p:ext uri="{BB962C8B-B14F-4D97-AF65-F5344CB8AC3E}">
        <p14:creationId xmlns:p14="http://schemas.microsoft.com/office/powerpoint/2010/main" val="167732445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286</a:t>
            </a:fld>
            <a:endParaRPr lang="en-US"/>
          </a:p>
        </p:txBody>
      </p:sp>
    </p:spTree>
    <p:extLst>
      <p:ext uri="{BB962C8B-B14F-4D97-AF65-F5344CB8AC3E}">
        <p14:creationId xmlns:p14="http://schemas.microsoft.com/office/powerpoint/2010/main" val="1669929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a:t>
            </a:fld>
            <a:endParaRPr lang="en-US"/>
          </a:p>
        </p:txBody>
      </p:sp>
    </p:spTree>
    <p:extLst>
      <p:ext uri="{BB962C8B-B14F-4D97-AF65-F5344CB8AC3E}">
        <p14:creationId xmlns:p14="http://schemas.microsoft.com/office/powerpoint/2010/main" val="163308755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287</a:t>
            </a:fld>
            <a:endParaRPr lang="en-US"/>
          </a:p>
        </p:txBody>
      </p:sp>
    </p:spTree>
    <p:extLst>
      <p:ext uri="{BB962C8B-B14F-4D97-AF65-F5344CB8AC3E}">
        <p14:creationId xmlns:p14="http://schemas.microsoft.com/office/powerpoint/2010/main" val="25149768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288</a:t>
            </a:fld>
            <a:endParaRPr lang="en-US"/>
          </a:p>
        </p:txBody>
      </p:sp>
    </p:spTree>
    <p:extLst>
      <p:ext uri="{BB962C8B-B14F-4D97-AF65-F5344CB8AC3E}">
        <p14:creationId xmlns:p14="http://schemas.microsoft.com/office/powerpoint/2010/main" val="10586398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289</a:t>
            </a:fld>
            <a:endParaRPr lang="en-US"/>
          </a:p>
        </p:txBody>
      </p:sp>
    </p:spTree>
    <p:extLst>
      <p:ext uri="{BB962C8B-B14F-4D97-AF65-F5344CB8AC3E}">
        <p14:creationId xmlns:p14="http://schemas.microsoft.com/office/powerpoint/2010/main" val="151003887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290</a:t>
            </a:fld>
            <a:endParaRPr lang="en-US"/>
          </a:p>
        </p:txBody>
      </p:sp>
    </p:spTree>
    <p:extLst>
      <p:ext uri="{BB962C8B-B14F-4D97-AF65-F5344CB8AC3E}">
        <p14:creationId xmlns:p14="http://schemas.microsoft.com/office/powerpoint/2010/main" val="150459763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291</a:t>
            </a:fld>
            <a:endParaRPr lang="en-US"/>
          </a:p>
        </p:txBody>
      </p:sp>
    </p:spTree>
    <p:extLst>
      <p:ext uri="{BB962C8B-B14F-4D97-AF65-F5344CB8AC3E}">
        <p14:creationId xmlns:p14="http://schemas.microsoft.com/office/powerpoint/2010/main" val="1171577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292</a:t>
            </a:fld>
            <a:endParaRPr lang="en-US"/>
          </a:p>
        </p:txBody>
      </p:sp>
    </p:spTree>
    <p:extLst>
      <p:ext uri="{BB962C8B-B14F-4D97-AF65-F5344CB8AC3E}">
        <p14:creationId xmlns:p14="http://schemas.microsoft.com/office/powerpoint/2010/main" val="192149685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293</a:t>
            </a:fld>
            <a:endParaRPr lang="en-US"/>
          </a:p>
        </p:txBody>
      </p:sp>
    </p:spTree>
    <p:extLst>
      <p:ext uri="{BB962C8B-B14F-4D97-AF65-F5344CB8AC3E}">
        <p14:creationId xmlns:p14="http://schemas.microsoft.com/office/powerpoint/2010/main" val="156815416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294</a:t>
            </a:fld>
            <a:endParaRPr lang="en-US"/>
          </a:p>
        </p:txBody>
      </p:sp>
    </p:spTree>
    <p:extLst>
      <p:ext uri="{BB962C8B-B14F-4D97-AF65-F5344CB8AC3E}">
        <p14:creationId xmlns:p14="http://schemas.microsoft.com/office/powerpoint/2010/main" val="55320794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295</a:t>
            </a:fld>
            <a:endParaRPr lang="en-US"/>
          </a:p>
        </p:txBody>
      </p:sp>
    </p:spTree>
    <p:extLst>
      <p:ext uri="{BB962C8B-B14F-4D97-AF65-F5344CB8AC3E}">
        <p14:creationId xmlns:p14="http://schemas.microsoft.com/office/powerpoint/2010/main" val="31530625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296</a:t>
            </a:fld>
            <a:endParaRPr lang="en-US"/>
          </a:p>
        </p:txBody>
      </p:sp>
    </p:spTree>
    <p:extLst>
      <p:ext uri="{BB962C8B-B14F-4D97-AF65-F5344CB8AC3E}">
        <p14:creationId xmlns:p14="http://schemas.microsoft.com/office/powerpoint/2010/main" val="1170375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a:t>
            </a:fld>
            <a:endParaRPr lang="en-US"/>
          </a:p>
        </p:txBody>
      </p:sp>
    </p:spTree>
    <p:extLst>
      <p:ext uri="{BB962C8B-B14F-4D97-AF65-F5344CB8AC3E}">
        <p14:creationId xmlns:p14="http://schemas.microsoft.com/office/powerpoint/2010/main" val="210970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297</a:t>
            </a:fld>
            <a:endParaRPr lang="en-US"/>
          </a:p>
        </p:txBody>
      </p:sp>
    </p:spTree>
    <p:extLst>
      <p:ext uri="{BB962C8B-B14F-4D97-AF65-F5344CB8AC3E}">
        <p14:creationId xmlns:p14="http://schemas.microsoft.com/office/powerpoint/2010/main" val="8230697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298</a:t>
            </a:fld>
            <a:endParaRPr lang="en-US"/>
          </a:p>
        </p:txBody>
      </p:sp>
    </p:spTree>
    <p:extLst>
      <p:ext uri="{BB962C8B-B14F-4D97-AF65-F5344CB8AC3E}">
        <p14:creationId xmlns:p14="http://schemas.microsoft.com/office/powerpoint/2010/main" val="58611824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299</a:t>
            </a:fld>
            <a:endParaRPr lang="en-US"/>
          </a:p>
        </p:txBody>
      </p:sp>
    </p:spTree>
    <p:extLst>
      <p:ext uri="{BB962C8B-B14F-4D97-AF65-F5344CB8AC3E}">
        <p14:creationId xmlns:p14="http://schemas.microsoft.com/office/powerpoint/2010/main" val="66167710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300</a:t>
            </a:fld>
            <a:endParaRPr lang="en-US"/>
          </a:p>
        </p:txBody>
      </p:sp>
    </p:spTree>
    <p:extLst>
      <p:ext uri="{BB962C8B-B14F-4D97-AF65-F5344CB8AC3E}">
        <p14:creationId xmlns:p14="http://schemas.microsoft.com/office/powerpoint/2010/main" val="159931621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301</a:t>
            </a:fld>
            <a:endParaRPr lang="en-US"/>
          </a:p>
        </p:txBody>
      </p:sp>
    </p:spTree>
    <p:extLst>
      <p:ext uri="{BB962C8B-B14F-4D97-AF65-F5344CB8AC3E}">
        <p14:creationId xmlns:p14="http://schemas.microsoft.com/office/powerpoint/2010/main" val="212092438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302</a:t>
            </a:fld>
            <a:endParaRPr lang="en-US"/>
          </a:p>
        </p:txBody>
      </p:sp>
    </p:spTree>
    <p:extLst>
      <p:ext uri="{BB962C8B-B14F-4D97-AF65-F5344CB8AC3E}">
        <p14:creationId xmlns:p14="http://schemas.microsoft.com/office/powerpoint/2010/main" val="9437674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303</a:t>
            </a:fld>
            <a:endParaRPr lang="en-US"/>
          </a:p>
        </p:txBody>
      </p:sp>
    </p:spTree>
    <p:extLst>
      <p:ext uri="{BB962C8B-B14F-4D97-AF65-F5344CB8AC3E}">
        <p14:creationId xmlns:p14="http://schemas.microsoft.com/office/powerpoint/2010/main" val="11169991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304</a:t>
            </a:fld>
            <a:endParaRPr lang="en-US"/>
          </a:p>
        </p:txBody>
      </p:sp>
    </p:spTree>
    <p:extLst>
      <p:ext uri="{BB962C8B-B14F-4D97-AF65-F5344CB8AC3E}">
        <p14:creationId xmlns:p14="http://schemas.microsoft.com/office/powerpoint/2010/main" val="110192261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305</a:t>
            </a:fld>
            <a:endParaRPr lang="en-US"/>
          </a:p>
        </p:txBody>
      </p:sp>
    </p:spTree>
    <p:extLst>
      <p:ext uri="{BB962C8B-B14F-4D97-AF65-F5344CB8AC3E}">
        <p14:creationId xmlns:p14="http://schemas.microsoft.com/office/powerpoint/2010/main" val="150885396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306</a:t>
            </a:fld>
            <a:endParaRPr lang="en-US"/>
          </a:p>
        </p:txBody>
      </p:sp>
    </p:spTree>
    <p:extLst>
      <p:ext uri="{BB962C8B-B14F-4D97-AF65-F5344CB8AC3E}">
        <p14:creationId xmlns:p14="http://schemas.microsoft.com/office/powerpoint/2010/main" val="101786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a:t>
            </a:fld>
            <a:endParaRPr lang="en-US"/>
          </a:p>
        </p:txBody>
      </p:sp>
    </p:spTree>
    <p:extLst>
      <p:ext uri="{BB962C8B-B14F-4D97-AF65-F5344CB8AC3E}">
        <p14:creationId xmlns:p14="http://schemas.microsoft.com/office/powerpoint/2010/main" val="191790466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308</a:t>
            </a:fld>
            <a:endParaRPr lang="en-US"/>
          </a:p>
        </p:txBody>
      </p:sp>
    </p:spTree>
    <p:extLst>
      <p:ext uri="{BB962C8B-B14F-4D97-AF65-F5344CB8AC3E}">
        <p14:creationId xmlns:p14="http://schemas.microsoft.com/office/powerpoint/2010/main" val="1534564410"/>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309</a:t>
            </a:fld>
            <a:endParaRPr lang="en-US"/>
          </a:p>
        </p:txBody>
      </p:sp>
    </p:spTree>
    <p:extLst>
      <p:ext uri="{BB962C8B-B14F-4D97-AF65-F5344CB8AC3E}">
        <p14:creationId xmlns:p14="http://schemas.microsoft.com/office/powerpoint/2010/main" val="1752154778"/>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310</a:t>
            </a:fld>
            <a:endParaRPr lang="en-US"/>
          </a:p>
        </p:txBody>
      </p:sp>
    </p:spTree>
    <p:extLst>
      <p:ext uri="{BB962C8B-B14F-4D97-AF65-F5344CB8AC3E}">
        <p14:creationId xmlns:p14="http://schemas.microsoft.com/office/powerpoint/2010/main" val="162949103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312</a:t>
            </a:fld>
            <a:endParaRPr lang="en-US"/>
          </a:p>
        </p:txBody>
      </p:sp>
    </p:spTree>
    <p:extLst>
      <p:ext uri="{BB962C8B-B14F-4D97-AF65-F5344CB8AC3E}">
        <p14:creationId xmlns:p14="http://schemas.microsoft.com/office/powerpoint/2010/main" val="1853118543"/>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313</a:t>
            </a:fld>
            <a:endParaRPr lang="en-US"/>
          </a:p>
        </p:txBody>
      </p:sp>
    </p:spTree>
    <p:extLst>
      <p:ext uri="{BB962C8B-B14F-4D97-AF65-F5344CB8AC3E}">
        <p14:creationId xmlns:p14="http://schemas.microsoft.com/office/powerpoint/2010/main" val="36779389"/>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314</a:t>
            </a:fld>
            <a:endParaRPr lang="en-US"/>
          </a:p>
        </p:txBody>
      </p:sp>
    </p:spTree>
    <p:extLst>
      <p:ext uri="{BB962C8B-B14F-4D97-AF65-F5344CB8AC3E}">
        <p14:creationId xmlns:p14="http://schemas.microsoft.com/office/powerpoint/2010/main" val="1011974879"/>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315</a:t>
            </a:fld>
            <a:endParaRPr lang="en-US"/>
          </a:p>
        </p:txBody>
      </p:sp>
    </p:spTree>
    <p:extLst>
      <p:ext uri="{BB962C8B-B14F-4D97-AF65-F5344CB8AC3E}">
        <p14:creationId xmlns:p14="http://schemas.microsoft.com/office/powerpoint/2010/main" val="193934276"/>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317</a:t>
            </a:fld>
            <a:endParaRPr lang="en-US"/>
          </a:p>
        </p:txBody>
      </p:sp>
    </p:spTree>
    <p:extLst>
      <p:ext uri="{BB962C8B-B14F-4D97-AF65-F5344CB8AC3E}">
        <p14:creationId xmlns:p14="http://schemas.microsoft.com/office/powerpoint/2010/main" val="43006380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318</a:t>
            </a:fld>
            <a:endParaRPr lang="en-US"/>
          </a:p>
        </p:txBody>
      </p:sp>
    </p:spTree>
    <p:extLst>
      <p:ext uri="{BB962C8B-B14F-4D97-AF65-F5344CB8AC3E}">
        <p14:creationId xmlns:p14="http://schemas.microsoft.com/office/powerpoint/2010/main" val="56068072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319</a:t>
            </a:fld>
            <a:endParaRPr lang="en-US"/>
          </a:p>
        </p:txBody>
      </p:sp>
    </p:spTree>
    <p:extLst>
      <p:ext uri="{BB962C8B-B14F-4D97-AF65-F5344CB8AC3E}">
        <p14:creationId xmlns:p14="http://schemas.microsoft.com/office/powerpoint/2010/main" val="1565972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a:t>
            </a:fld>
            <a:endParaRPr lang="en-US"/>
          </a:p>
        </p:txBody>
      </p:sp>
    </p:spTree>
    <p:extLst>
      <p:ext uri="{BB962C8B-B14F-4D97-AF65-F5344CB8AC3E}">
        <p14:creationId xmlns:p14="http://schemas.microsoft.com/office/powerpoint/2010/main" val="10451376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320</a:t>
            </a:fld>
            <a:endParaRPr lang="en-US"/>
          </a:p>
        </p:txBody>
      </p:sp>
    </p:spTree>
    <p:extLst>
      <p:ext uri="{BB962C8B-B14F-4D97-AF65-F5344CB8AC3E}">
        <p14:creationId xmlns:p14="http://schemas.microsoft.com/office/powerpoint/2010/main" val="1986519533"/>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321</a:t>
            </a:fld>
            <a:endParaRPr lang="en-US"/>
          </a:p>
        </p:txBody>
      </p:sp>
    </p:spTree>
    <p:extLst>
      <p:ext uri="{BB962C8B-B14F-4D97-AF65-F5344CB8AC3E}">
        <p14:creationId xmlns:p14="http://schemas.microsoft.com/office/powerpoint/2010/main" val="187472604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322</a:t>
            </a:fld>
            <a:endParaRPr lang="en-US"/>
          </a:p>
        </p:txBody>
      </p:sp>
    </p:spTree>
    <p:extLst>
      <p:ext uri="{BB962C8B-B14F-4D97-AF65-F5344CB8AC3E}">
        <p14:creationId xmlns:p14="http://schemas.microsoft.com/office/powerpoint/2010/main" val="1017940622"/>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323</a:t>
            </a:fld>
            <a:endParaRPr lang="en-US"/>
          </a:p>
        </p:txBody>
      </p:sp>
    </p:spTree>
    <p:extLst>
      <p:ext uri="{BB962C8B-B14F-4D97-AF65-F5344CB8AC3E}">
        <p14:creationId xmlns:p14="http://schemas.microsoft.com/office/powerpoint/2010/main" val="122522107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324</a:t>
            </a:fld>
            <a:endParaRPr lang="en-US"/>
          </a:p>
        </p:txBody>
      </p:sp>
    </p:spTree>
    <p:extLst>
      <p:ext uri="{BB962C8B-B14F-4D97-AF65-F5344CB8AC3E}">
        <p14:creationId xmlns:p14="http://schemas.microsoft.com/office/powerpoint/2010/main" val="191367699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326</a:t>
            </a:fld>
            <a:endParaRPr lang="en-US"/>
          </a:p>
        </p:txBody>
      </p:sp>
    </p:spTree>
    <p:extLst>
      <p:ext uri="{BB962C8B-B14F-4D97-AF65-F5344CB8AC3E}">
        <p14:creationId xmlns:p14="http://schemas.microsoft.com/office/powerpoint/2010/main" val="1779941963"/>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328</a:t>
            </a:fld>
            <a:endParaRPr lang="en-US"/>
          </a:p>
        </p:txBody>
      </p:sp>
    </p:spTree>
    <p:extLst>
      <p:ext uri="{BB962C8B-B14F-4D97-AF65-F5344CB8AC3E}">
        <p14:creationId xmlns:p14="http://schemas.microsoft.com/office/powerpoint/2010/main" val="391036641"/>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330</a:t>
            </a:fld>
            <a:endParaRPr lang="en-US"/>
          </a:p>
        </p:txBody>
      </p:sp>
    </p:spTree>
    <p:extLst>
      <p:ext uri="{BB962C8B-B14F-4D97-AF65-F5344CB8AC3E}">
        <p14:creationId xmlns:p14="http://schemas.microsoft.com/office/powerpoint/2010/main" val="776848233"/>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331</a:t>
            </a:fld>
            <a:endParaRPr lang="en-US"/>
          </a:p>
        </p:txBody>
      </p:sp>
    </p:spTree>
    <p:extLst>
      <p:ext uri="{BB962C8B-B14F-4D97-AF65-F5344CB8AC3E}">
        <p14:creationId xmlns:p14="http://schemas.microsoft.com/office/powerpoint/2010/main" val="574600772"/>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333</a:t>
            </a:fld>
            <a:endParaRPr lang="en-US"/>
          </a:p>
        </p:txBody>
      </p:sp>
    </p:spTree>
    <p:extLst>
      <p:ext uri="{BB962C8B-B14F-4D97-AF65-F5344CB8AC3E}">
        <p14:creationId xmlns:p14="http://schemas.microsoft.com/office/powerpoint/2010/main" val="1801207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a:t>
            </a:fld>
            <a:endParaRPr lang="en-US"/>
          </a:p>
        </p:txBody>
      </p:sp>
    </p:spTree>
    <p:extLst>
      <p:ext uri="{BB962C8B-B14F-4D97-AF65-F5344CB8AC3E}">
        <p14:creationId xmlns:p14="http://schemas.microsoft.com/office/powerpoint/2010/main" val="2428837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334</a:t>
            </a:fld>
            <a:endParaRPr lang="en-US"/>
          </a:p>
        </p:txBody>
      </p:sp>
    </p:spTree>
    <p:extLst>
      <p:ext uri="{BB962C8B-B14F-4D97-AF65-F5344CB8AC3E}">
        <p14:creationId xmlns:p14="http://schemas.microsoft.com/office/powerpoint/2010/main" val="6991615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335</a:t>
            </a:fld>
            <a:endParaRPr lang="en-US"/>
          </a:p>
        </p:txBody>
      </p:sp>
    </p:spTree>
    <p:extLst>
      <p:ext uri="{BB962C8B-B14F-4D97-AF65-F5344CB8AC3E}">
        <p14:creationId xmlns:p14="http://schemas.microsoft.com/office/powerpoint/2010/main" val="1426747479"/>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336</a:t>
            </a:fld>
            <a:endParaRPr lang="en-US"/>
          </a:p>
        </p:txBody>
      </p:sp>
    </p:spTree>
    <p:extLst>
      <p:ext uri="{BB962C8B-B14F-4D97-AF65-F5344CB8AC3E}">
        <p14:creationId xmlns:p14="http://schemas.microsoft.com/office/powerpoint/2010/main" val="209367139"/>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337</a:t>
            </a:fld>
            <a:endParaRPr lang="en-US"/>
          </a:p>
        </p:txBody>
      </p:sp>
    </p:spTree>
    <p:extLst>
      <p:ext uri="{BB962C8B-B14F-4D97-AF65-F5344CB8AC3E}">
        <p14:creationId xmlns:p14="http://schemas.microsoft.com/office/powerpoint/2010/main" val="1981666007"/>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339</a:t>
            </a:fld>
            <a:endParaRPr lang="en-US"/>
          </a:p>
        </p:txBody>
      </p:sp>
    </p:spTree>
    <p:extLst>
      <p:ext uri="{BB962C8B-B14F-4D97-AF65-F5344CB8AC3E}">
        <p14:creationId xmlns:p14="http://schemas.microsoft.com/office/powerpoint/2010/main" val="115698898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340</a:t>
            </a:fld>
            <a:endParaRPr lang="en-US"/>
          </a:p>
        </p:txBody>
      </p:sp>
    </p:spTree>
    <p:extLst>
      <p:ext uri="{BB962C8B-B14F-4D97-AF65-F5344CB8AC3E}">
        <p14:creationId xmlns:p14="http://schemas.microsoft.com/office/powerpoint/2010/main" val="1759947819"/>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341</a:t>
            </a:fld>
            <a:endParaRPr lang="en-US"/>
          </a:p>
        </p:txBody>
      </p:sp>
    </p:spTree>
    <p:extLst>
      <p:ext uri="{BB962C8B-B14F-4D97-AF65-F5344CB8AC3E}">
        <p14:creationId xmlns:p14="http://schemas.microsoft.com/office/powerpoint/2010/main" val="1112831231"/>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342</a:t>
            </a:fld>
            <a:endParaRPr lang="en-US"/>
          </a:p>
        </p:txBody>
      </p:sp>
    </p:spTree>
    <p:extLst>
      <p:ext uri="{BB962C8B-B14F-4D97-AF65-F5344CB8AC3E}">
        <p14:creationId xmlns:p14="http://schemas.microsoft.com/office/powerpoint/2010/main" val="1508342893"/>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343</a:t>
            </a:fld>
            <a:endParaRPr lang="en-US"/>
          </a:p>
        </p:txBody>
      </p:sp>
    </p:spTree>
    <p:extLst>
      <p:ext uri="{BB962C8B-B14F-4D97-AF65-F5344CB8AC3E}">
        <p14:creationId xmlns:p14="http://schemas.microsoft.com/office/powerpoint/2010/main" val="2084419884"/>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345</a:t>
            </a:fld>
            <a:endParaRPr lang="en-US"/>
          </a:p>
        </p:txBody>
      </p:sp>
    </p:spTree>
    <p:extLst>
      <p:ext uri="{BB962C8B-B14F-4D97-AF65-F5344CB8AC3E}">
        <p14:creationId xmlns:p14="http://schemas.microsoft.com/office/powerpoint/2010/main" val="2211804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38</a:t>
            </a:fld>
            <a:endParaRPr lang="en-US"/>
          </a:p>
        </p:txBody>
      </p:sp>
    </p:spTree>
    <p:extLst>
      <p:ext uri="{BB962C8B-B14F-4D97-AF65-F5344CB8AC3E}">
        <p14:creationId xmlns:p14="http://schemas.microsoft.com/office/powerpoint/2010/main" val="1079828122"/>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346</a:t>
            </a:fld>
            <a:endParaRPr lang="en-US"/>
          </a:p>
        </p:txBody>
      </p:sp>
    </p:spTree>
    <p:extLst>
      <p:ext uri="{BB962C8B-B14F-4D97-AF65-F5344CB8AC3E}">
        <p14:creationId xmlns:p14="http://schemas.microsoft.com/office/powerpoint/2010/main" val="1573255077"/>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348</a:t>
            </a:fld>
            <a:endParaRPr lang="en-US"/>
          </a:p>
        </p:txBody>
      </p:sp>
    </p:spTree>
    <p:extLst>
      <p:ext uri="{BB962C8B-B14F-4D97-AF65-F5344CB8AC3E}">
        <p14:creationId xmlns:p14="http://schemas.microsoft.com/office/powerpoint/2010/main" val="33282003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350</a:t>
            </a:fld>
            <a:endParaRPr lang="en-US"/>
          </a:p>
        </p:txBody>
      </p:sp>
    </p:spTree>
    <p:extLst>
      <p:ext uri="{BB962C8B-B14F-4D97-AF65-F5344CB8AC3E}">
        <p14:creationId xmlns:p14="http://schemas.microsoft.com/office/powerpoint/2010/main" val="827144047"/>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351</a:t>
            </a:fld>
            <a:endParaRPr lang="en-US"/>
          </a:p>
        </p:txBody>
      </p:sp>
    </p:spTree>
    <p:extLst>
      <p:ext uri="{BB962C8B-B14F-4D97-AF65-F5344CB8AC3E}">
        <p14:creationId xmlns:p14="http://schemas.microsoft.com/office/powerpoint/2010/main" val="898007097"/>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352</a:t>
            </a:fld>
            <a:endParaRPr lang="en-US"/>
          </a:p>
        </p:txBody>
      </p:sp>
    </p:spTree>
    <p:extLst>
      <p:ext uri="{BB962C8B-B14F-4D97-AF65-F5344CB8AC3E}">
        <p14:creationId xmlns:p14="http://schemas.microsoft.com/office/powerpoint/2010/main" val="593233204"/>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354</a:t>
            </a:fld>
            <a:endParaRPr lang="en-US"/>
          </a:p>
        </p:txBody>
      </p:sp>
    </p:spTree>
    <p:extLst>
      <p:ext uri="{BB962C8B-B14F-4D97-AF65-F5344CB8AC3E}">
        <p14:creationId xmlns:p14="http://schemas.microsoft.com/office/powerpoint/2010/main" val="1223410540"/>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355</a:t>
            </a:fld>
            <a:endParaRPr lang="en-US"/>
          </a:p>
        </p:txBody>
      </p:sp>
    </p:spTree>
    <p:extLst>
      <p:ext uri="{BB962C8B-B14F-4D97-AF65-F5344CB8AC3E}">
        <p14:creationId xmlns:p14="http://schemas.microsoft.com/office/powerpoint/2010/main" val="34305266"/>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357</a:t>
            </a:fld>
            <a:endParaRPr lang="en-US"/>
          </a:p>
        </p:txBody>
      </p:sp>
    </p:spTree>
    <p:extLst>
      <p:ext uri="{BB962C8B-B14F-4D97-AF65-F5344CB8AC3E}">
        <p14:creationId xmlns:p14="http://schemas.microsoft.com/office/powerpoint/2010/main" val="1359720676"/>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358</a:t>
            </a:fld>
            <a:endParaRPr lang="en-US"/>
          </a:p>
        </p:txBody>
      </p:sp>
    </p:spTree>
    <p:extLst>
      <p:ext uri="{BB962C8B-B14F-4D97-AF65-F5344CB8AC3E}">
        <p14:creationId xmlns:p14="http://schemas.microsoft.com/office/powerpoint/2010/main" val="1139711754"/>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360</a:t>
            </a:fld>
            <a:endParaRPr lang="en-US"/>
          </a:p>
        </p:txBody>
      </p:sp>
    </p:spTree>
    <p:extLst>
      <p:ext uri="{BB962C8B-B14F-4D97-AF65-F5344CB8AC3E}">
        <p14:creationId xmlns:p14="http://schemas.microsoft.com/office/powerpoint/2010/main" val="20594266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39</a:t>
            </a:fld>
            <a:endParaRPr lang="en-US"/>
          </a:p>
        </p:txBody>
      </p:sp>
    </p:spTree>
    <p:extLst>
      <p:ext uri="{BB962C8B-B14F-4D97-AF65-F5344CB8AC3E}">
        <p14:creationId xmlns:p14="http://schemas.microsoft.com/office/powerpoint/2010/main" val="13356214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361</a:t>
            </a:fld>
            <a:endParaRPr lang="en-US"/>
          </a:p>
        </p:txBody>
      </p:sp>
    </p:spTree>
    <p:extLst>
      <p:ext uri="{BB962C8B-B14F-4D97-AF65-F5344CB8AC3E}">
        <p14:creationId xmlns:p14="http://schemas.microsoft.com/office/powerpoint/2010/main" val="1131479332"/>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362</a:t>
            </a:fld>
            <a:endParaRPr lang="en-US"/>
          </a:p>
        </p:txBody>
      </p:sp>
    </p:spTree>
    <p:extLst>
      <p:ext uri="{BB962C8B-B14F-4D97-AF65-F5344CB8AC3E}">
        <p14:creationId xmlns:p14="http://schemas.microsoft.com/office/powerpoint/2010/main" val="1270882342"/>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363</a:t>
            </a:fld>
            <a:endParaRPr lang="en-US"/>
          </a:p>
        </p:txBody>
      </p:sp>
    </p:spTree>
    <p:extLst>
      <p:ext uri="{BB962C8B-B14F-4D97-AF65-F5344CB8AC3E}">
        <p14:creationId xmlns:p14="http://schemas.microsoft.com/office/powerpoint/2010/main" val="18824320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40</a:t>
            </a:fld>
            <a:endParaRPr lang="en-US"/>
          </a:p>
        </p:txBody>
      </p:sp>
    </p:spTree>
    <p:extLst>
      <p:ext uri="{BB962C8B-B14F-4D97-AF65-F5344CB8AC3E}">
        <p14:creationId xmlns:p14="http://schemas.microsoft.com/office/powerpoint/2010/main" val="2644464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41</a:t>
            </a:fld>
            <a:endParaRPr lang="en-US"/>
          </a:p>
        </p:txBody>
      </p:sp>
    </p:spTree>
    <p:extLst>
      <p:ext uri="{BB962C8B-B14F-4D97-AF65-F5344CB8AC3E}">
        <p14:creationId xmlns:p14="http://schemas.microsoft.com/office/powerpoint/2010/main" val="1489763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a:t>
            </a:fld>
            <a:endParaRPr lang="en-US"/>
          </a:p>
        </p:txBody>
      </p:sp>
    </p:spTree>
    <p:extLst>
      <p:ext uri="{BB962C8B-B14F-4D97-AF65-F5344CB8AC3E}">
        <p14:creationId xmlns:p14="http://schemas.microsoft.com/office/powerpoint/2010/main" val="622293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43</a:t>
            </a:fld>
            <a:endParaRPr lang="en-US"/>
          </a:p>
        </p:txBody>
      </p:sp>
    </p:spTree>
    <p:extLst>
      <p:ext uri="{BB962C8B-B14F-4D97-AF65-F5344CB8AC3E}">
        <p14:creationId xmlns:p14="http://schemas.microsoft.com/office/powerpoint/2010/main" val="5717356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44</a:t>
            </a:fld>
            <a:endParaRPr lang="en-US"/>
          </a:p>
        </p:txBody>
      </p:sp>
    </p:spTree>
    <p:extLst>
      <p:ext uri="{BB962C8B-B14F-4D97-AF65-F5344CB8AC3E}">
        <p14:creationId xmlns:p14="http://schemas.microsoft.com/office/powerpoint/2010/main" val="1988901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46</a:t>
            </a:fld>
            <a:endParaRPr lang="en-US"/>
          </a:p>
        </p:txBody>
      </p:sp>
    </p:spTree>
    <p:extLst>
      <p:ext uri="{BB962C8B-B14F-4D97-AF65-F5344CB8AC3E}">
        <p14:creationId xmlns:p14="http://schemas.microsoft.com/office/powerpoint/2010/main" val="1673172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48</a:t>
            </a:fld>
            <a:endParaRPr lang="en-US"/>
          </a:p>
        </p:txBody>
      </p:sp>
    </p:spTree>
    <p:extLst>
      <p:ext uri="{BB962C8B-B14F-4D97-AF65-F5344CB8AC3E}">
        <p14:creationId xmlns:p14="http://schemas.microsoft.com/office/powerpoint/2010/main" val="1606101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50</a:t>
            </a:fld>
            <a:endParaRPr lang="en-US"/>
          </a:p>
        </p:txBody>
      </p:sp>
    </p:spTree>
    <p:extLst>
      <p:ext uri="{BB962C8B-B14F-4D97-AF65-F5344CB8AC3E}">
        <p14:creationId xmlns:p14="http://schemas.microsoft.com/office/powerpoint/2010/main" val="421727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51</a:t>
            </a:fld>
            <a:endParaRPr lang="en-US"/>
          </a:p>
        </p:txBody>
      </p:sp>
    </p:spTree>
    <p:extLst>
      <p:ext uri="{BB962C8B-B14F-4D97-AF65-F5344CB8AC3E}">
        <p14:creationId xmlns:p14="http://schemas.microsoft.com/office/powerpoint/2010/main" val="1795521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52</a:t>
            </a:fld>
            <a:endParaRPr lang="en-US"/>
          </a:p>
        </p:txBody>
      </p:sp>
    </p:spTree>
    <p:extLst>
      <p:ext uri="{BB962C8B-B14F-4D97-AF65-F5344CB8AC3E}">
        <p14:creationId xmlns:p14="http://schemas.microsoft.com/office/powerpoint/2010/main" val="2117137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54</a:t>
            </a:fld>
            <a:endParaRPr lang="en-US"/>
          </a:p>
        </p:txBody>
      </p:sp>
    </p:spTree>
    <p:extLst>
      <p:ext uri="{BB962C8B-B14F-4D97-AF65-F5344CB8AC3E}">
        <p14:creationId xmlns:p14="http://schemas.microsoft.com/office/powerpoint/2010/main" val="1769317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55</a:t>
            </a:fld>
            <a:endParaRPr lang="en-US"/>
          </a:p>
        </p:txBody>
      </p:sp>
    </p:spTree>
    <p:extLst>
      <p:ext uri="{BB962C8B-B14F-4D97-AF65-F5344CB8AC3E}">
        <p14:creationId xmlns:p14="http://schemas.microsoft.com/office/powerpoint/2010/main" val="1908881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56</a:t>
            </a:fld>
            <a:endParaRPr lang="en-US"/>
          </a:p>
        </p:txBody>
      </p:sp>
    </p:spTree>
    <p:extLst>
      <p:ext uri="{BB962C8B-B14F-4D97-AF65-F5344CB8AC3E}">
        <p14:creationId xmlns:p14="http://schemas.microsoft.com/office/powerpoint/2010/main" val="1575998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a:t>
            </a:fld>
            <a:endParaRPr lang="en-US"/>
          </a:p>
        </p:txBody>
      </p:sp>
    </p:spTree>
    <p:extLst>
      <p:ext uri="{BB962C8B-B14F-4D97-AF65-F5344CB8AC3E}">
        <p14:creationId xmlns:p14="http://schemas.microsoft.com/office/powerpoint/2010/main" val="464671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57</a:t>
            </a:fld>
            <a:endParaRPr lang="en-US"/>
          </a:p>
        </p:txBody>
      </p:sp>
    </p:spTree>
    <p:extLst>
      <p:ext uri="{BB962C8B-B14F-4D97-AF65-F5344CB8AC3E}">
        <p14:creationId xmlns:p14="http://schemas.microsoft.com/office/powerpoint/2010/main" val="978305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59</a:t>
            </a:fld>
            <a:endParaRPr lang="en-US"/>
          </a:p>
        </p:txBody>
      </p:sp>
    </p:spTree>
    <p:extLst>
      <p:ext uri="{BB962C8B-B14F-4D97-AF65-F5344CB8AC3E}">
        <p14:creationId xmlns:p14="http://schemas.microsoft.com/office/powerpoint/2010/main" val="597412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60</a:t>
            </a:fld>
            <a:endParaRPr lang="en-US"/>
          </a:p>
        </p:txBody>
      </p:sp>
    </p:spTree>
    <p:extLst>
      <p:ext uri="{BB962C8B-B14F-4D97-AF65-F5344CB8AC3E}">
        <p14:creationId xmlns:p14="http://schemas.microsoft.com/office/powerpoint/2010/main" val="1331534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61</a:t>
            </a:fld>
            <a:endParaRPr lang="en-US"/>
          </a:p>
        </p:txBody>
      </p:sp>
    </p:spTree>
    <p:extLst>
      <p:ext uri="{BB962C8B-B14F-4D97-AF65-F5344CB8AC3E}">
        <p14:creationId xmlns:p14="http://schemas.microsoft.com/office/powerpoint/2010/main" val="712187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62</a:t>
            </a:fld>
            <a:endParaRPr lang="en-US"/>
          </a:p>
        </p:txBody>
      </p:sp>
    </p:spTree>
    <p:extLst>
      <p:ext uri="{BB962C8B-B14F-4D97-AF65-F5344CB8AC3E}">
        <p14:creationId xmlns:p14="http://schemas.microsoft.com/office/powerpoint/2010/main" val="1762848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64</a:t>
            </a:fld>
            <a:endParaRPr lang="en-US"/>
          </a:p>
        </p:txBody>
      </p:sp>
    </p:spTree>
    <p:extLst>
      <p:ext uri="{BB962C8B-B14F-4D97-AF65-F5344CB8AC3E}">
        <p14:creationId xmlns:p14="http://schemas.microsoft.com/office/powerpoint/2010/main" val="1685698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65</a:t>
            </a:fld>
            <a:endParaRPr lang="en-US"/>
          </a:p>
        </p:txBody>
      </p:sp>
    </p:spTree>
    <p:extLst>
      <p:ext uri="{BB962C8B-B14F-4D97-AF65-F5344CB8AC3E}">
        <p14:creationId xmlns:p14="http://schemas.microsoft.com/office/powerpoint/2010/main" val="278984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66</a:t>
            </a:fld>
            <a:endParaRPr lang="en-US"/>
          </a:p>
        </p:txBody>
      </p:sp>
    </p:spTree>
    <p:extLst>
      <p:ext uri="{BB962C8B-B14F-4D97-AF65-F5344CB8AC3E}">
        <p14:creationId xmlns:p14="http://schemas.microsoft.com/office/powerpoint/2010/main" val="565164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68</a:t>
            </a:fld>
            <a:endParaRPr lang="en-US"/>
          </a:p>
        </p:txBody>
      </p:sp>
    </p:spTree>
    <p:extLst>
      <p:ext uri="{BB962C8B-B14F-4D97-AF65-F5344CB8AC3E}">
        <p14:creationId xmlns:p14="http://schemas.microsoft.com/office/powerpoint/2010/main" val="1840417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69</a:t>
            </a:fld>
            <a:endParaRPr lang="en-US"/>
          </a:p>
        </p:txBody>
      </p:sp>
    </p:spTree>
    <p:extLst>
      <p:ext uri="{BB962C8B-B14F-4D97-AF65-F5344CB8AC3E}">
        <p14:creationId xmlns:p14="http://schemas.microsoft.com/office/powerpoint/2010/main" val="36746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a:t>
            </a:fld>
            <a:endParaRPr lang="en-US"/>
          </a:p>
        </p:txBody>
      </p:sp>
    </p:spTree>
    <p:extLst>
      <p:ext uri="{BB962C8B-B14F-4D97-AF65-F5344CB8AC3E}">
        <p14:creationId xmlns:p14="http://schemas.microsoft.com/office/powerpoint/2010/main" val="4066710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71</a:t>
            </a:fld>
            <a:endParaRPr lang="en-US"/>
          </a:p>
        </p:txBody>
      </p:sp>
    </p:spTree>
    <p:extLst>
      <p:ext uri="{BB962C8B-B14F-4D97-AF65-F5344CB8AC3E}">
        <p14:creationId xmlns:p14="http://schemas.microsoft.com/office/powerpoint/2010/main" val="1630893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72</a:t>
            </a:fld>
            <a:endParaRPr lang="en-US"/>
          </a:p>
        </p:txBody>
      </p:sp>
    </p:spTree>
    <p:extLst>
      <p:ext uri="{BB962C8B-B14F-4D97-AF65-F5344CB8AC3E}">
        <p14:creationId xmlns:p14="http://schemas.microsoft.com/office/powerpoint/2010/main" val="2095286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73</a:t>
            </a:fld>
            <a:endParaRPr lang="en-US"/>
          </a:p>
        </p:txBody>
      </p:sp>
    </p:spTree>
    <p:extLst>
      <p:ext uri="{BB962C8B-B14F-4D97-AF65-F5344CB8AC3E}">
        <p14:creationId xmlns:p14="http://schemas.microsoft.com/office/powerpoint/2010/main" val="535375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74</a:t>
            </a:fld>
            <a:endParaRPr lang="en-US"/>
          </a:p>
        </p:txBody>
      </p:sp>
    </p:spTree>
    <p:extLst>
      <p:ext uri="{BB962C8B-B14F-4D97-AF65-F5344CB8AC3E}">
        <p14:creationId xmlns:p14="http://schemas.microsoft.com/office/powerpoint/2010/main" val="1719154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76</a:t>
            </a:fld>
            <a:endParaRPr lang="en-US"/>
          </a:p>
        </p:txBody>
      </p:sp>
    </p:spTree>
    <p:extLst>
      <p:ext uri="{BB962C8B-B14F-4D97-AF65-F5344CB8AC3E}">
        <p14:creationId xmlns:p14="http://schemas.microsoft.com/office/powerpoint/2010/main" val="716682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77</a:t>
            </a:fld>
            <a:endParaRPr lang="en-US"/>
          </a:p>
        </p:txBody>
      </p:sp>
    </p:spTree>
    <p:extLst>
      <p:ext uri="{BB962C8B-B14F-4D97-AF65-F5344CB8AC3E}">
        <p14:creationId xmlns:p14="http://schemas.microsoft.com/office/powerpoint/2010/main" val="331120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79</a:t>
            </a:fld>
            <a:endParaRPr lang="en-US"/>
          </a:p>
        </p:txBody>
      </p:sp>
    </p:spTree>
    <p:extLst>
      <p:ext uri="{BB962C8B-B14F-4D97-AF65-F5344CB8AC3E}">
        <p14:creationId xmlns:p14="http://schemas.microsoft.com/office/powerpoint/2010/main" val="245555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80</a:t>
            </a:fld>
            <a:endParaRPr lang="en-US"/>
          </a:p>
        </p:txBody>
      </p:sp>
    </p:spTree>
    <p:extLst>
      <p:ext uri="{BB962C8B-B14F-4D97-AF65-F5344CB8AC3E}">
        <p14:creationId xmlns:p14="http://schemas.microsoft.com/office/powerpoint/2010/main" val="1089056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82</a:t>
            </a:fld>
            <a:endParaRPr lang="en-US"/>
          </a:p>
        </p:txBody>
      </p:sp>
    </p:spTree>
    <p:extLst>
      <p:ext uri="{BB962C8B-B14F-4D97-AF65-F5344CB8AC3E}">
        <p14:creationId xmlns:p14="http://schemas.microsoft.com/office/powerpoint/2010/main" val="1718018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83</a:t>
            </a:fld>
            <a:endParaRPr lang="en-US"/>
          </a:p>
        </p:txBody>
      </p:sp>
    </p:spTree>
    <p:extLst>
      <p:ext uri="{BB962C8B-B14F-4D97-AF65-F5344CB8AC3E}">
        <p14:creationId xmlns:p14="http://schemas.microsoft.com/office/powerpoint/2010/main" val="7897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a:t>
            </a:fld>
            <a:endParaRPr lang="en-US"/>
          </a:p>
        </p:txBody>
      </p:sp>
    </p:spTree>
    <p:extLst>
      <p:ext uri="{BB962C8B-B14F-4D97-AF65-F5344CB8AC3E}">
        <p14:creationId xmlns:p14="http://schemas.microsoft.com/office/powerpoint/2010/main" val="1046592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84</a:t>
            </a:fld>
            <a:endParaRPr lang="en-US"/>
          </a:p>
        </p:txBody>
      </p:sp>
    </p:spTree>
    <p:extLst>
      <p:ext uri="{BB962C8B-B14F-4D97-AF65-F5344CB8AC3E}">
        <p14:creationId xmlns:p14="http://schemas.microsoft.com/office/powerpoint/2010/main" val="1612757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85</a:t>
            </a:fld>
            <a:endParaRPr lang="en-US"/>
          </a:p>
        </p:txBody>
      </p:sp>
    </p:spTree>
    <p:extLst>
      <p:ext uri="{BB962C8B-B14F-4D97-AF65-F5344CB8AC3E}">
        <p14:creationId xmlns:p14="http://schemas.microsoft.com/office/powerpoint/2010/main" val="397605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87</a:t>
            </a:fld>
            <a:endParaRPr lang="en-US"/>
          </a:p>
        </p:txBody>
      </p:sp>
    </p:spTree>
    <p:extLst>
      <p:ext uri="{BB962C8B-B14F-4D97-AF65-F5344CB8AC3E}">
        <p14:creationId xmlns:p14="http://schemas.microsoft.com/office/powerpoint/2010/main" val="22718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88</a:t>
            </a:fld>
            <a:endParaRPr lang="en-US"/>
          </a:p>
        </p:txBody>
      </p:sp>
    </p:spTree>
    <p:extLst>
      <p:ext uri="{BB962C8B-B14F-4D97-AF65-F5344CB8AC3E}">
        <p14:creationId xmlns:p14="http://schemas.microsoft.com/office/powerpoint/2010/main" val="1749133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89</a:t>
            </a:fld>
            <a:endParaRPr lang="en-US"/>
          </a:p>
        </p:txBody>
      </p:sp>
    </p:spTree>
    <p:extLst>
      <p:ext uri="{BB962C8B-B14F-4D97-AF65-F5344CB8AC3E}">
        <p14:creationId xmlns:p14="http://schemas.microsoft.com/office/powerpoint/2010/main" val="2134936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90</a:t>
            </a:fld>
            <a:endParaRPr lang="en-US"/>
          </a:p>
        </p:txBody>
      </p:sp>
    </p:spTree>
    <p:extLst>
      <p:ext uri="{BB962C8B-B14F-4D97-AF65-F5344CB8AC3E}">
        <p14:creationId xmlns:p14="http://schemas.microsoft.com/office/powerpoint/2010/main" val="7507860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92</a:t>
            </a:fld>
            <a:endParaRPr lang="en-US"/>
          </a:p>
        </p:txBody>
      </p:sp>
    </p:spTree>
    <p:extLst>
      <p:ext uri="{BB962C8B-B14F-4D97-AF65-F5344CB8AC3E}">
        <p14:creationId xmlns:p14="http://schemas.microsoft.com/office/powerpoint/2010/main" val="9862077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93</a:t>
            </a:fld>
            <a:endParaRPr lang="en-US"/>
          </a:p>
        </p:txBody>
      </p:sp>
    </p:spTree>
    <p:extLst>
      <p:ext uri="{BB962C8B-B14F-4D97-AF65-F5344CB8AC3E}">
        <p14:creationId xmlns:p14="http://schemas.microsoft.com/office/powerpoint/2010/main" val="10597487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94</a:t>
            </a:fld>
            <a:endParaRPr lang="en-US"/>
          </a:p>
        </p:txBody>
      </p:sp>
    </p:spTree>
    <p:extLst>
      <p:ext uri="{BB962C8B-B14F-4D97-AF65-F5344CB8AC3E}">
        <p14:creationId xmlns:p14="http://schemas.microsoft.com/office/powerpoint/2010/main" val="13716756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95</a:t>
            </a:fld>
            <a:endParaRPr lang="en-US"/>
          </a:p>
        </p:txBody>
      </p:sp>
    </p:spTree>
    <p:extLst>
      <p:ext uri="{BB962C8B-B14F-4D97-AF65-F5344CB8AC3E}">
        <p14:creationId xmlns:p14="http://schemas.microsoft.com/office/powerpoint/2010/main" val="1435923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a:t>
            </a:fld>
            <a:endParaRPr lang="en-US"/>
          </a:p>
        </p:txBody>
      </p:sp>
    </p:spTree>
    <p:extLst>
      <p:ext uri="{BB962C8B-B14F-4D97-AF65-F5344CB8AC3E}">
        <p14:creationId xmlns:p14="http://schemas.microsoft.com/office/powerpoint/2010/main" val="1404538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96</a:t>
            </a:fld>
            <a:endParaRPr lang="en-US"/>
          </a:p>
        </p:txBody>
      </p:sp>
    </p:spTree>
    <p:extLst>
      <p:ext uri="{BB962C8B-B14F-4D97-AF65-F5344CB8AC3E}">
        <p14:creationId xmlns:p14="http://schemas.microsoft.com/office/powerpoint/2010/main" val="158572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97</a:t>
            </a:fld>
            <a:endParaRPr lang="en-US"/>
          </a:p>
        </p:txBody>
      </p:sp>
    </p:spTree>
    <p:extLst>
      <p:ext uri="{BB962C8B-B14F-4D97-AF65-F5344CB8AC3E}">
        <p14:creationId xmlns:p14="http://schemas.microsoft.com/office/powerpoint/2010/main" val="19389792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99</a:t>
            </a:fld>
            <a:endParaRPr lang="en-US"/>
          </a:p>
        </p:txBody>
      </p:sp>
    </p:spTree>
    <p:extLst>
      <p:ext uri="{BB962C8B-B14F-4D97-AF65-F5344CB8AC3E}">
        <p14:creationId xmlns:p14="http://schemas.microsoft.com/office/powerpoint/2010/main" val="5544668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100</a:t>
            </a:fld>
            <a:endParaRPr lang="en-US"/>
          </a:p>
        </p:txBody>
      </p:sp>
    </p:spTree>
    <p:extLst>
      <p:ext uri="{BB962C8B-B14F-4D97-AF65-F5344CB8AC3E}">
        <p14:creationId xmlns:p14="http://schemas.microsoft.com/office/powerpoint/2010/main" val="1221590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101</a:t>
            </a:fld>
            <a:endParaRPr lang="en-US"/>
          </a:p>
        </p:txBody>
      </p:sp>
    </p:spTree>
    <p:extLst>
      <p:ext uri="{BB962C8B-B14F-4D97-AF65-F5344CB8AC3E}">
        <p14:creationId xmlns:p14="http://schemas.microsoft.com/office/powerpoint/2010/main" val="15687980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103</a:t>
            </a:fld>
            <a:endParaRPr lang="en-US"/>
          </a:p>
        </p:txBody>
      </p:sp>
    </p:spTree>
    <p:extLst>
      <p:ext uri="{BB962C8B-B14F-4D97-AF65-F5344CB8AC3E}">
        <p14:creationId xmlns:p14="http://schemas.microsoft.com/office/powerpoint/2010/main" val="10117221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104</a:t>
            </a:fld>
            <a:endParaRPr lang="en-US"/>
          </a:p>
        </p:txBody>
      </p:sp>
    </p:spTree>
    <p:extLst>
      <p:ext uri="{BB962C8B-B14F-4D97-AF65-F5344CB8AC3E}">
        <p14:creationId xmlns:p14="http://schemas.microsoft.com/office/powerpoint/2010/main" val="532565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106</a:t>
            </a:fld>
            <a:endParaRPr lang="en-US"/>
          </a:p>
        </p:txBody>
      </p:sp>
    </p:spTree>
    <p:extLst>
      <p:ext uri="{BB962C8B-B14F-4D97-AF65-F5344CB8AC3E}">
        <p14:creationId xmlns:p14="http://schemas.microsoft.com/office/powerpoint/2010/main" val="8160622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107</a:t>
            </a:fld>
            <a:endParaRPr lang="en-US"/>
          </a:p>
        </p:txBody>
      </p:sp>
    </p:spTree>
    <p:extLst>
      <p:ext uri="{BB962C8B-B14F-4D97-AF65-F5344CB8AC3E}">
        <p14:creationId xmlns:p14="http://schemas.microsoft.com/office/powerpoint/2010/main" val="17831866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108</a:t>
            </a:fld>
            <a:endParaRPr lang="en-US"/>
          </a:p>
        </p:txBody>
      </p:sp>
    </p:spTree>
    <p:extLst>
      <p:ext uri="{BB962C8B-B14F-4D97-AF65-F5344CB8AC3E}">
        <p14:creationId xmlns:p14="http://schemas.microsoft.com/office/powerpoint/2010/main" val="5735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a:t>
            </a:fld>
            <a:endParaRPr lang="en-US"/>
          </a:p>
        </p:txBody>
      </p:sp>
    </p:spTree>
    <p:extLst>
      <p:ext uri="{BB962C8B-B14F-4D97-AF65-F5344CB8AC3E}">
        <p14:creationId xmlns:p14="http://schemas.microsoft.com/office/powerpoint/2010/main" val="9873056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109</a:t>
            </a:fld>
            <a:endParaRPr lang="en-US"/>
          </a:p>
        </p:txBody>
      </p:sp>
    </p:spTree>
    <p:extLst>
      <p:ext uri="{BB962C8B-B14F-4D97-AF65-F5344CB8AC3E}">
        <p14:creationId xmlns:p14="http://schemas.microsoft.com/office/powerpoint/2010/main" val="13679743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110</a:t>
            </a:fld>
            <a:endParaRPr lang="en-US"/>
          </a:p>
        </p:txBody>
      </p:sp>
    </p:spTree>
    <p:extLst>
      <p:ext uri="{BB962C8B-B14F-4D97-AF65-F5344CB8AC3E}">
        <p14:creationId xmlns:p14="http://schemas.microsoft.com/office/powerpoint/2010/main" val="20996331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111</a:t>
            </a:fld>
            <a:endParaRPr lang="en-US"/>
          </a:p>
        </p:txBody>
      </p:sp>
    </p:spTree>
    <p:extLst>
      <p:ext uri="{BB962C8B-B14F-4D97-AF65-F5344CB8AC3E}">
        <p14:creationId xmlns:p14="http://schemas.microsoft.com/office/powerpoint/2010/main" val="5176923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113</a:t>
            </a:fld>
            <a:endParaRPr lang="en-US"/>
          </a:p>
        </p:txBody>
      </p:sp>
    </p:spTree>
    <p:extLst>
      <p:ext uri="{BB962C8B-B14F-4D97-AF65-F5344CB8AC3E}">
        <p14:creationId xmlns:p14="http://schemas.microsoft.com/office/powerpoint/2010/main" val="2436094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114</a:t>
            </a:fld>
            <a:endParaRPr lang="en-US"/>
          </a:p>
        </p:txBody>
      </p:sp>
    </p:spTree>
    <p:extLst>
      <p:ext uri="{BB962C8B-B14F-4D97-AF65-F5344CB8AC3E}">
        <p14:creationId xmlns:p14="http://schemas.microsoft.com/office/powerpoint/2010/main" val="18288206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115</a:t>
            </a:fld>
            <a:endParaRPr lang="en-US"/>
          </a:p>
        </p:txBody>
      </p:sp>
    </p:spTree>
    <p:extLst>
      <p:ext uri="{BB962C8B-B14F-4D97-AF65-F5344CB8AC3E}">
        <p14:creationId xmlns:p14="http://schemas.microsoft.com/office/powerpoint/2010/main" val="19774688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117</a:t>
            </a:fld>
            <a:endParaRPr lang="en-US"/>
          </a:p>
        </p:txBody>
      </p:sp>
    </p:spTree>
    <p:extLst>
      <p:ext uri="{BB962C8B-B14F-4D97-AF65-F5344CB8AC3E}">
        <p14:creationId xmlns:p14="http://schemas.microsoft.com/office/powerpoint/2010/main" val="17624633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118</a:t>
            </a:fld>
            <a:endParaRPr lang="en-US"/>
          </a:p>
        </p:txBody>
      </p:sp>
    </p:spTree>
    <p:extLst>
      <p:ext uri="{BB962C8B-B14F-4D97-AF65-F5344CB8AC3E}">
        <p14:creationId xmlns:p14="http://schemas.microsoft.com/office/powerpoint/2010/main" val="7066724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119</a:t>
            </a:fld>
            <a:endParaRPr lang="en-US"/>
          </a:p>
        </p:txBody>
      </p:sp>
    </p:spTree>
    <p:extLst>
      <p:ext uri="{BB962C8B-B14F-4D97-AF65-F5344CB8AC3E}">
        <p14:creationId xmlns:p14="http://schemas.microsoft.com/office/powerpoint/2010/main" val="848312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120</a:t>
            </a:fld>
            <a:endParaRPr lang="en-US"/>
          </a:p>
        </p:txBody>
      </p:sp>
    </p:spTree>
    <p:extLst>
      <p:ext uri="{BB962C8B-B14F-4D97-AF65-F5344CB8AC3E}">
        <p14:creationId xmlns:p14="http://schemas.microsoft.com/office/powerpoint/2010/main" val="140258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a:t>
            </a:fld>
            <a:endParaRPr lang="en-US"/>
          </a:p>
        </p:txBody>
      </p:sp>
    </p:spTree>
    <p:extLst>
      <p:ext uri="{BB962C8B-B14F-4D97-AF65-F5344CB8AC3E}">
        <p14:creationId xmlns:p14="http://schemas.microsoft.com/office/powerpoint/2010/main" val="11167847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122</a:t>
            </a:fld>
            <a:endParaRPr lang="en-US"/>
          </a:p>
        </p:txBody>
      </p:sp>
    </p:spTree>
    <p:extLst>
      <p:ext uri="{BB962C8B-B14F-4D97-AF65-F5344CB8AC3E}">
        <p14:creationId xmlns:p14="http://schemas.microsoft.com/office/powerpoint/2010/main" val="17682858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123</a:t>
            </a:fld>
            <a:endParaRPr lang="en-US"/>
          </a:p>
        </p:txBody>
      </p:sp>
    </p:spTree>
    <p:extLst>
      <p:ext uri="{BB962C8B-B14F-4D97-AF65-F5344CB8AC3E}">
        <p14:creationId xmlns:p14="http://schemas.microsoft.com/office/powerpoint/2010/main" val="11001442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125</a:t>
            </a:fld>
            <a:endParaRPr lang="en-US"/>
          </a:p>
        </p:txBody>
      </p:sp>
    </p:spTree>
    <p:extLst>
      <p:ext uri="{BB962C8B-B14F-4D97-AF65-F5344CB8AC3E}">
        <p14:creationId xmlns:p14="http://schemas.microsoft.com/office/powerpoint/2010/main" val="793584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126</a:t>
            </a:fld>
            <a:endParaRPr lang="en-US"/>
          </a:p>
        </p:txBody>
      </p:sp>
    </p:spTree>
    <p:extLst>
      <p:ext uri="{BB962C8B-B14F-4D97-AF65-F5344CB8AC3E}">
        <p14:creationId xmlns:p14="http://schemas.microsoft.com/office/powerpoint/2010/main" val="12238903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128</a:t>
            </a:fld>
            <a:endParaRPr lang="en-US"/>
          </a:p>
        </p:txBody>
      </p:sp>
    </p:spTree>
    <p:extLst>
      <p:ext uri="{BB962C8B-B14F-4D97-AF65-F5344CB8AC3E}">
        <p14:creationId xmlns:p14="http://schemas.microsoft.com/office/powerpoint/2010/main" val="1560163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129</a:t>
            </a:fld>
            <a:endParaRPr lang="en-US"/>
          </a:p>
        </p:txBody>
      </p:sp>
    </p:spTree>
    <p:extLst>
      <p:ext uri="{BB962C8B-B14F-4D97-AF65-F5344CB8AC3E}">
        <p14:creationId xmlns:p14="http://schemas.microsoft.com/office/powerpoint/2010/main" val="3207753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131</a:t>
            </a:fld>
            <a:endParaRPr lang="en-US"/>
          </a:p>
        </p:txBody>
      </p:sp>
    </p:spTree>
    <p:extLst>
      <p:ext uri="{BB962C8B-B14F-4D97-AF65-F5344CB8AC3E}">
        <p14:creationId xmlns:p14="http://schemas.microsoft.com/office/powerpoint/2010/main" val="11115877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133</a:t>
            </a:fld>
            <a:endParaRPr lang="en-US"/>
          </a:p>
        </p:txBody>
      </p:sp>
    </p:spTree>
    <p:extLst>
      <p:ext uri="{BB962C8B-B14F-4D97-AF65-F5344CB8AC3E}">
        <p14:creationId xmlns:p14="http://schemas.microsoft.com/office/powerpoint/2010/main" val="20266200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135</a:t>
            </a:fld>
            <a:endParaRPr lang="en-US"/>
          </a:p>
        </p:txBody>
      </p:sp>
    </p:spTree>
    <p:extLst>
      <p:ext uri="{BB962C8B-B14F-4D97-AF65-F5344CB8AC3E}">
        <p14:creationId xmlns:p14="http://schemas.microsoft.com/office/powerpoint/2010/main" val="16795081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137</a:t>
            </a:fld>
            <a:endParaRPr lang="en-US"/>
          </a:p>
        </p:txBody>
      </p:sp>
    </p:spTree>
    <p:extLst>
      <p:ext uri="{BB962C8B-B14F-4D97-AF65-F5344CB8AC3E}">
        <p14:creationId xmlns:p14="http://schemas.microsoft.com/office/powerpoint/2010/main" val="191207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1C266FD-21B9-7B44-9A25-012BF7E74977}" type="datetime1">
              <a:rPr lang="en-US" smtClean="0"/>
              <a:t>1/25/18</a:t>
            </a:fld>
            <a:endParaRPr lang="en-US"/>
          </a:p>
        </p:txBody>
      </p:sp>
      <p:sp>
        <p:nvSpPr>
          <p:cNvPr id="8" name="Slide Number Placeholder 7"/>
          <p:cNvSpPr>
            <a:spLocks noGrp="1"/>
          </p:cNvSpPr>
          <p:nvPr>
            <p:ph type="sldNum" sz="quarter" idx="11"/>
          </p:nvPr>
        </p:nvSpPr>
        <p:spPr/>
        <p:txBody>
          <a:bodyPr/>
          <a:lstStyle/>
          <a:p>
            <a:fld id="{99F9E06A-7275-4D22-A22A-1A9FFE47B2F6}" type="slidenum">
              <a:rPr lang="en-US" smtClean="0"/>
              <a:t>‹#›</a:t>
            </a:fld>
            <a:endParaRPr lang="en-US"/>
          </a:p>
        </p:txBody>
      </p:sp>
      <p:sp>
        <p:nvSpPr>
          <p:cNvPr id="9" name="Footer Placeholder 8"/>
          <p:cNvSpPr>
            <a:spLocks noGrp="1"/>
          </p:cNvSpPr>
          <p:nvPr>
            <p:ph type="ftr" sz="quarter" idx="12"/>
          </p:nvPr>
        </p:nvSpPr>
        <p:spPr/>
        <p:txBody>
          <a:bodyPr/>
          <a:lstStyle/>
          <a:p>
            <a:r>
              <a:rPr lang="en-US" smtClean="0"/>
              <a:t>Copyright©SeleniumGuru.com</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9375A-0FDC-F147-8E1E-475AD01933BB}" type="datetime1">
              <a:rPr lang="en-US" smtClean="0"/>
              <a:t>1/25/18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2D1AD6-42E9-C349-93EF-8C07501C120D}" type="datetime1">
              <a:rPr lang="en-US" smtClean="0"/>
              <a:t>1/25/18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2C2D78-1566-984E-B04D-FA058CAEAE0D}" type="datetime1">
              <a:rPr lang="en-US" smtClean="0"/>
              <a:t>1/25/18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3B391D-0FF1-2440-A7CE-3B0893CA2581}" type="datetime1">
              <a:rPr lang="en-US" smtClean="0"/>
              <a:t>1/25/18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3349F04-60D7-E442-BD96-26B5AF5729B7}" type="datetime1">
              <a:rPr lang="en-US" smtClean="0"/>
              <a:t>1/25/18</a:t>
            </a:fld>
            <a:endParaRPr lang="en-US"/>
          </a:p>
        </p:txBody>
      </p:sp>
      <p:sp>
        <p:nvSpPr>
          <p:cNvPr id="6" name="Footer Placeholder 5"/>
          <p:cNvSpPr>
            <a:spLocks noGrp="1"/>
          </p:cNvSpPr>
          <p:nvPr>
            <p:ph type="ftr" sz="quarter" idx="11"/>
          </p:nvPr>
        </p:nvSpPr>
        <p:spPr/>
        <p:txBody>
          <a:bodyPr/>
          <a:lstStyle/>
          <a:p>
            <a:r>
              <a:rPr lang="en-US" smtClean="0"/>
              <a:t>Copyright©SeleniumGuru.com</a:t>
            </a:r>
            <a:endParaRPr lang="en-US" dirty="0"/>
          </a:p>
        </p:txBody>
      </p:sp>
      <p:sp>
        <p:nvSpPr>
          <p:cNvPr id="7" name="Slide Number Placeholder 6"/>
          <p:cNvSpPr>
            <a:spLocks noGrp="1"/>
          </p:cNvSpPr>
          <p:nvPr>
            <p:ph type="sldNum" sz="quarter" idx="12"/>
          </p:nvPr>
        </p:nvSpPr>
        <p:spPr/>
        <p:txBody>
          <a:bodyPr/>
          <a:lstStyle/>
          <a:p>
            <a:fld id="{99F9E06A-7275-4D22-A22A-1A9FFE47B2F6}"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B7DF4D0-FB41-C246-91A8-ED3F4C403BCD}" type="datetime1">
              <a:rPr lang="en-US" smtClean="0"/>
              <a:t>1/25/18</a:t>
            </a:fld>
            <a:endParaRPr lang="en-US"/>
          </a:p>
        </p:txBody>
      </p:sp>
      <p:sp>
        <p:nvSpPr>
          <p:cNvPr id="8" name="Footer Placeholder 7"/>
          <p:cNvSpPr>
            <a:spLocks noGrp="1"/>
          </p:cNvSpPr>
          <p:nvPr>
            <p:ph type="ftr" sz="quarter" idx="11"/>
          </p:nvPr>
        </p:nvSpPr>
        <p:spPr/>
        <p:txBody>
          <a:bodyPr/>
          <a:lstStyle/>
          <a:p>
            <a:r>
              <a:rPr lang="en-US" smtClean="0"/>
              <a:t>Copyright©SeleniumGuru.com</a:t>
            </a:r>
            <a:endParaRPr lang="en-US" dirty="0"/>
          </a:p>
        </p:txBody>
      </p:sp>
      <p:sp>
        <p:nvSpPr>
          <p:cNvPr id="9" name="Slide Number Placeholder 8"/>
          <p:cNvSpPr>
            <a:spLocks noGrp="1"/>
          </p:cNvSpPr>
          <p:nvPr>
            <p:ph type="sldNum" sz="quarter" idx="12"/>
          </p:nvPr>
        </p:nvSpPr>
        <p:spPr/>
        <p:txBody>
          <a:bodyPr/>
          <a:lstStyle/>
          <a:p>
            <a:fld id="{99F9E06A-7275-4D22-A22A-1A9FFE47B2F6}"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6C3FD3-F1E7-E645-8D6C-49B113B4AD21}" type="datetime1">
              <a:rPr lang="en-US" smtClean="0"/>
              <a:t>1/25/18</a:t>
            </a:fld>
            <a:endParaRPr lang="en-US"/>
          </a:p>
        </p:txBody>
      </p:sp>
      <p:sp>
        <p:nvSpPr>
          <p:cNvPr id="4" name="Footer Placeholder 3"/>
          <p:cNvSpPr>
            <a:spLocks noGrp="1"/>
          </p:cNvSpPr>
          <p:nvPr>
            <p:ph type="ftr" sz="quarter" idx="11"/>
          </p:nvPr>
        </p:nvSpPr>
        <p:spPr/>
        <p:txBody>
          <a:bodyPr/>
          <a:lstStyle/>
          <a:p>
            <a:r>
              <a:rPr lang="en-US" smtClean="0"/>
              <a:t>Copyright©SeleniumGuru.com</a:t>
            </a:r>
            <a:endParaRPr lang="en-US" dirty="0"/>
          </a:p>
        </p:txBody>
      </p:sp>
      <p:sp>
        <p:nvSpPr>
          <p:cNvPr id="5" name="Slide Number Placeholder 4"/>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08520-58B4-FC49-A724-B374F7448968}" type="datetime1">
              <a:rPr lang="en-US" smtClean="0"/>
              <a:t>1/25/18</a:t>
            </a:fld>
            <a:endParaRPr lang="en-US"/>
          </a:p>
        </p:txBody>
      </p:sp>
      <p:sp>
        <p:nvSpPr>
          <p:cNvPr id="3" name="Footer Placeholder 2"/>
          <p:cNvSpPr>
            <a:spLocks noGrp="1"/>
          </p:cNvSpPr>
          <p:nvPr>
            <p:ph type="ftr" sz="quarter" idx="11"/>
          </p:nvPr>
        </p:nvSpPr>
        <p:spPr/>
        <p:txBody>
          <a:bodyPr/>
          <a:lstStyle/>
          <a:p>
            <a:r>
              <a:rPr lang="en-US" smtClean="0"/>
              <a:t>Copyright©SeleniumGuru.com</a:t>
            </a:r>
            <a:endParaRPr lang="en-US" dirty="0"/>
          </a:p>
        </p:txBody>
      </p:sp>
      <p:sp>
        <p:nvSpPr>
          <p:cNvPr id="4" name="Slide Number Placeholder 3"/>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F19AE-9091-4447-926E-91A37BD86A45}" type="datetime1">
              <a:rPr lang="en-US" smtClean="0"/>
              <a:t>1/25/18</a:t>
            </a:fld>
            <a:endParaRPr lang="en-US"/>
          </a:p>
        </p:txBody>
      </p:sp>
      <p:sp>
        <p:nvSpPr>
          <p:cNvPr id="6" name="Footer Placeholder 5"/>
          <p:cNvSpPr>
            <a:spLocks noGrp="1"/>
          </p:cNvSpPr>
          <p:nvPr>
            <p:ph type="ftr" sz="quarter" idx="11"/>
          </p:nvPr>
        </p:nvSpPr>
        <p:spPr/>
        <p:txBody>
          <a:bodyPr/>
          <a:lstStyle/>
          <a:p>
            <a:r>
              <a:rPr lang="en-US" smtClean="0"/>
              <a:t>Copyright©SeleniumGuru.com</a:t>
            </a:r>
            <a:endParaRPr lang="en-US" dirty="0"/>
          </a:p>
        </p:txBody>
      </p:sp>
      <p:sp>
        <p:nvSpPr>
          <p:cNvPr id="7" name="Slide Number Placeholder 6"/>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437F99-1C01-B24C-8E45-9E2FB3C549D9}" type="datetime1">
              <a:rPr lang="en-US" smtClean="0"/>
              <a:t>1/25/18</a:t>
            </a:fld>
            <a:endParaRPr lang="en-US"/>
          </a:p>
        </p:txBody>
      </p:sp>
      <p:sp>
        <p:nvSpPr>
          <p:cNvPr id="6" name="Footer Placeholder 5"/>
          <p:cNvSpPr>
            <a:spLocks noGrp="1"/>
          </p:cNvSpPr>
          <p:nvPr>
            <p:ph type="ftr" sz="quarter" idx="11"/>
          </p:nvPr>
        </p:nvSpPr>
        <p:spPr/>
        <p:txBody>
          <a:bodyPr/>
          <a:lstStyle/>
          <a:p>
            <a:r>
              <a:rPr lang="en-US" smtClean="0"/>
              <a:t>Copyright©SeleniumGuru.com</a:t>
            </a:r>
            <a:endParaRPr lang="en-US" dirty="0"/>
          </a:p>
        </p:txBody>
      </p:sp>
      <p:sp>
        <p:nvSpPr>
          <p:cNvPr id="7" name="Slide Number Placeholder 6"/>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DFDCE0AA-BBE6-8B45-9151-E1DE1BBF42D3}" type="datetime1">
              <a:rPr lang="en-US" smtClean="0"/>
              <a:t>1/25/18</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99F9E06A-7275-4D22-A22A-1A9FFE47B2F6}"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r>
              <a:rPr lang="en-US" smtClean="0"/>
              <a:t>Copyright©SeleniumGuru.com</a:t>
            </a:r>
            <a:endParaRPr lang="en-US" dirty="0"/>
          </a:p>
        </p:txBody>
      </p:sp>
    </p:spTree>
    <p:extLst>
      <p:ext uri="{BB962C8B-B14F-4D97-AF65-F5344CB8AC3E}">
        <p14:creationId xmlns:p14="http://schemas.microsoft.com/office/powerpoint/2010/main" val="502805903"/>
      </p:ext>
    </p:extLst>
  </p:cSld>
  <p:clrMap bg1="dk1" tx1="lt1" bg2="dk2" tx2="lt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14.png"/></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7.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1.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38.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39.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43.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44.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6.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0.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52.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53.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6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6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62.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3.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4.xml.rels><?xml version="1.0" encoding="UTF-8" standalone="yes"?>
<Relationships xmlns="http://schemas.openxmlformats.org/package/2006/relationships"><Relationship Id="rId3" Type="http://schemas.openxmlformats.org/officeDocument/2006/relationships/hyperlink" Target="http://www.facebook.com/" TargetMode="External"/><Relationship Id="rId4" Type="http://schemas.openxmlformats.org/officeDocument/2006/relationships/hyperlink" Target="http://www.expedia.com/" TargetMode="External"/><Relationship Id="rId5" Type="http://schemas.openxmlformats.org/officeDocument/2006/relationships/hyperlink" Target="http://www.michigan.gov/" TargetMode="External"/><Relationship Id="rId6" Type="http://schemas.openxmlformats.org/officeDocument/2006/relationships/hyperlink" Target="http://www.wellsfargo.com/" TargetMode="External"/><Relationship Id="rId7" Type="http://schemas.openxmlformats.org/officeDocument/2006/relationships/hyperlink" Target="http://www.innova.com/" TargetMode="External"/><Relationship Id="rId8" Type="http://schemas.openxmlformats.org/officeDocument/2006/relationships/hyperlink" Target="http://www.geico.com/" TargetMode="External"/><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6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65.png"/></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66.png"/></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4" Type="http://schemas.openxmlformats.org/officeDocument/2006/relationships/image" Target="../media/image168.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69.png"/></Relationships>
</file>

<file path=ppt/slides/_rels/slide179.xml.rels><?xml version="1.0" encoding="UTF-8" standalone="yes"?>
<Relationships xmlns="http://schemas.openxmlformats.org/package/2006/relationships"><Relationship Id="rId3" Type="http://schemas.openxmlformats.org/officeDocument/2006/relationships/hyperlink" Target="https://addons.mozilla.org/en-US/firefox/addon/selenium-ide/" TargetMode="External"/><Relationship Id="rId4" Type="http://schemas.openxmlformats.org/officeDocument/2006/relationships/hyperlink" Target="http://www.newtours.demoaut.com/" TargetMode="External"/><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7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71.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7.xml.rels><?xml version="1.0" encoding="UTF-8" standalone="yes"?>
<Relationships xmlns="http://schemas.openxmlformats.org/package/2006/relationships"><Relationship Id="rId3" Type="http://schemas.openxmlformats.org/officeDocument/2006/relationships/hyperlink" Target="http://www.seleniumhq.org/download/" TargetMode="External"/><Relationship Id="rId4"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7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hyperlink" Target="http://www.newtours.demoaut.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s://github.com/mozilla/geckodriver/releases"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74.png"/></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hyperlink" Target="http://chromedriver.storage.googleapis.com/index.html"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76.png"/></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5.xml.rels><?xml version="1.0" encoding="UTF-8" standalone="yes"?>
<Relationships xmlns="http://schemas.openxmlformats.org/package/2006/relationships"><Relationship Id="rId3" Type="http://schemas.openxmlformats.org/officeDocument/2006/relationships/hyperlink" Target="http://www.seleniumhq.org/download/" TargetMode="External"/><Relationship Id="rId4" Type="http://schemas.openxmlformats.org/officeDocument/2006/relationships/hyperlink" Target="http://selenium-release.storage.googleapis.com/index.html" TargetMode="External"/><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77.png"/></Relationships>
</file>

<file path=ppt/slides/_rels/slide20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67.png"/></Relationships>
</file>

<file path=ppt/slides/_rels/slide2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67.png"/></Relationships>
</file>

<file path=ppt/slides/_rels/slide2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6.xml.rels><?xml version="1.0" encoding="UTF-8" standalone="yes"?>
<Relationships xmlns="http://schemas.openxmlformats.org/package/2006/relationships"><Relationship Id="rId3" Type="http://schemas.openxmlformats.org/officeDocument/2006/relationships/hyperlink" Target="https://saucelabs.com/selenium/css-selectors" TargetMode="External"/><Relationship Id="rId4"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2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78.png"/></Relationships>
</file>

<file path=ppt/slides/_rels/slide2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79.png"/></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2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80.png"/></Relationships>
</file>

<file path=ppt/slides/_rels/slide2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81.png"/></Relationships>
</file>

<file path=ppt/slides/_rels/slide2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82.png"/></Relationships>
</file>

<file path=ppt/slides/_rels/slide2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83.png"/></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84.png"/></Relationships>
</file>

<file path=ppt/slides/_rels/slide2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235.xml.rels><?xml version="1.0" encoding="UTF-8" standalone="yes"?>
<Relationships xmlns="http://schemas.openxmlformats.org/package/2006/relationships"><Relationship Id="rId3" Type="http://schemas.openxmlformats.org/officeDocument/2006/relationships/image" Target="../media/image185.png"/><Relationship Id="rId4" Type="http://schemas.openxmlformats.org/officeDocument/2006/relationships/image" Target="../media/image186.png"/><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236.xml.rels><?xml version="1.0" encoding="UTF-8" standalone="yes"?>
<Relationships xmlns="http://schemas.openxmlformats.org/package/2006/relationships"><Relationship Id="rId3" Type="http://schemas.openxmlformats.org/officeDocument/2006/relationships/image" Target="../media/image186.png"/><Relationship Id="rId4"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2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8.xml.rels><?xml version="1.0" encoding="UTF-8" standalone="yes"?>
<Relationships xmlns="http://schemas.openxmlformats.org/package/2006/relationships"><Relationship Id="rId3" Type="http://schemas.openxmlformats.org/officeDocument/2006/relationships/image" Target="../media/image188.png"/><Relationship Id="rId4"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90.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91.png"/></Relationships>
</file>

<file path=ppt/slides/_rels/slide2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244.xml.rels><?xml version="1.0" encoding="UTF-8" standalone="yes"?>
<Relationships xmlns="http://schemas.openxmlformats.org/package/2006/relationships"><Relationship Id="rId3" Type="http://schemas.openxmlformats.org/officeDocument/2006/relationships/image" Target="../media/image192.png"/><Relationship Id="rId4" Type="http://schemas.openxmlformats.org/officeDocument/2006/relationships/image" Target="../media/image193.png"/><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246.xml.rels><?xml version="1.0" encoding="UTF-8" standalone="yes"?>
<Relationships xmlns="http://schemas.openxmlformats.org/package/2006/relationships"><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97.png"/></Relationships>
</file>

<file path=ppt/slides/_rels/slide248.xml.rels><?xml version="1.0" encoding="UTF-8" standalone="yes"?>
<Relationships xmlns="http://schemas.openxmlformats.org/package/2006/relationships"><Relationship Id="rId3" Type="http://schemas.openxmlformats.org/officeDocument/2006/relationships/image" Target="../media/image198.png"/><Relationship Id="rId4" Type="http://schemas.openxmlformats.org/officeDocument/2006/relationships/image" Target="../media/image199.png"/><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249.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0.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251.xml.rels><?xml version="1.0" encoding="UTF-8" standalone="yes"?>
<Relationships xmlns="http://schemas.openxmlformats.org/package/2006/relationships"><Relationship Id="rId3" Type="http://schemas.openxmlformats.org/officeDocument/2006/relationships/image" Target="../media/image206.png"/><Relationship Id="rId4" Type="http://schemas.openxmlformats.org/officeDocument/2006/relationships/image" Target="../media/image207.png"/><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208.png"/></Relationships>
</file>

<file path=ppt/slides/_rels/slide253.xml.rels><?xml version="1.0" encoding="UTF-8" standalone="yes"?>
<Relationships xmlns="http://schemas.openxmlformats.org/package/2006/relationships"><Relationship Id="rId3" Type="http://schemas.openxmlformats.org/officeDocument/2006/relationships/image" Target="../media/image209.png"/><Relationship Id="rId4"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255.xml.rels><?xml version="1.0" encoding="UTF-8" standalone="yes"?>
<Relationships xmlns="http://schemas.openxmlformats.org/package/2006/relationships"><Relationship Id="rId3" Type="http://schemas.openxmlformats.org/officeDocument/2006/relationships/image" Target="../media/image211.png"/><Relationship Id="rId4" Type="http://schemas.openxmlformats.org/officeDocument/2006/relationships/image" Target="../media/image212.png"/><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256.xml.rels><?xml version="1.0" encoding="UTF-8" standalone="yes"?>
<Relationships xmlns="http://schemas.openxmlformats.org/package/2006/relationships"><Relationship Id="rId3" Type="http://schemas.openxmlformats.org/officeDocument/2006/relationships/image" Target="../media/image211.png"/><Relationship Id="rId4" Type="http://schemas.openxmlformats.org/officeDocument/2006/relationships/image" Target="../media/image213.png"/><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257.xml.rels><?xml version="1.0" encoding="UTF-8" standalone="yes"?>
<Relationships xmlns="http://schemas.openxmlformats.org/package/2006/relationships"><Relationship Id="rId3" Type="http://schemas.openxmlformats.org/officeDocument/2006/relationships/image" Target="../media/image214.png"/><Relationship Id="rId4" Type="http://schemas.openxmlformats.org/officeDocument/2006/relationships/image" Target="../media/image215.png"/><Relationship Id="rId5" Type="http://schemas.openxmlformats.org/officeDocument/2006/relationships/image" Target="../media/image216.png"/><Relationship Id="rId6" Type="http://schemas.openxmlformats.org/officeDocument/2006/relationships/image" Target="../media/image217.png"/><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258.xml.rels><?xml version="1.0" encoding="UTF-8" standalone="yes"?>
<Relationships xmlns="http://schemas.openxmlformats.org/package/2006/relationships"><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221.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222.png"/></Relationships>
</file>

<file path=ppt/slides/_rels/slide26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223.pn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223.png"/></Relationships>
</file>

<file path=ppt/slides/_rels/slide266.xml.rels><?xml version="1.0" encoding="UTF-8" standalone="yes"?>
<Relationships xmlns="http://schemas.openxmlformats.org/package/2006/relationships"><Relationship Id="rId3" Type="http://schemas.openxmlformats.org/officeDocument/2006/relationships/image" Target="../media/image224.png"/><Relationship Id="rId4" Type="http://schemas.openxmlformats.org/officeDocument/2006/relationships/image" Target="../media/image225.png"/><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226.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227.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228.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229.png"/></Relationships>
</file>

<file path=ppt/slides/_rels/slide271.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31.png"/><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272.xml.rels><?xml version="1.0" encoding="UTF-8" standalone="yes"?>
<Relationships xmlns="http://schemas.openxmlformats.org/package/2006/relationships"><Relationship Id="rId3" Type="http://schemas.openxmlformats.org/officeDocument/2006/relationships/image" Target="../media/image232.png"/><Relationship Id="rId4" Type="http://schemas.openxmlformats.org/officeDocument/2006/relationships/image" Target="../media/image233.png"/><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234.png"/></Relationships>
</file>

<file path=ppt/slides/_rels/slide274.xml.rels><?xml version="1.0" encoding="UTF-8" standalone="yes"?>
<Relationships xmlns="http://schemas.openxmlformats.org/package/2006/relationships"><Relationship Id="rId3" Type="http://schemas.openxmlformats.org/officeDocument/2006/relationships/image" Target="../media/image235.png"/><Relationship Id="rId4" Type="http://schemas.openxmlformats.org/officeDocument/2006/relationships/image" Target="../media/image236.png"/><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7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7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237.png"/></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0.xml.rels><?xml version="1.0" encoding="UTF-8" standalone="yes"?>
<Relationships xmlns="http://schemas.openxmlformats.org/package/2006/relationships"><Relationship Id="rId3" Type="http://schemas.openxmlformats.org/officeDocument/2006/relationships/hyperlink" Target="http://docs.seleniumhq.org/download/" TargetMode="External"/><Relationship Id="rId4" Type="http://schemas.openxmlformats.org/officeDocument/2006/relationships/image" Target="../media/image238.png"/><Relationship Id="rId5" Type="http://schemas.openxmlformats.org/officeDocument/2006/relationships/image" Target="../media/image239.png"/><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81.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82.xml.rels><?xml version="1.0" encoding="UTF-8" standalone="yes"?>
<Relationships xmlns="http://schemas.openxmlformats.org/package/2006/relationships"><Relationship Id="rId3" Type="http://schemas.openxmlformats.org/officeDocument/2006/relationships/hyperlink" Target="https://www.whatismyip.com/" TargetMode="External"/><Relationship Id="rId4" Type="http://schemas.openxmlformats.org/officeDocument/2006/relationships/image" Target="../media/image242.png"/><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83.xml.rels><?xml version="1.0" encoding="UTF-8" standalone="yes"?>
<Relationships xmlns="http://schemas.openxmlformats.org/package/2006/relationships"><Relationship Id="rId3" Type="http://schemas.openxmlformats.org/officeDocument/2006/relationships/hyperlink" Target="http://docs.seleniumhq.org/download/" TargetMode="External"/><Relationship Id="rId4" Type="http://schemas.openxmlformats.org/officeDocument/2006/relationships/hyperlink" Target="https://github.com/mozilla/geckodriver/releases" TargetMode="External"/><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243.pn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244.png"/></Relationships>
</file>

<file path=ppt/slides/_rels/slide286.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245.pn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246.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24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248.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24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250.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251.png"/></Relationships>
</file>

<file path=ppt/slides/_rels/slide294.xml.rels><?xml version="1.0" encoding="UTF-8" standalone="yes"?>
<Relationships xmlns="http://schemas.openxmlformats.org/package/2006/relationships"><Relationship Id="rId3" Type="http://schemas.openxmlformats.org/officeDocument/2006/relationships/image" Target="../media/image252.png"/><Relationship Id="rId4" Type="http://schemas.openxmlformats.org/officeDocument/2006/relationships/image" Target="../media/image253.png"/><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254.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25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hyperlink" Target="https://github.com/SeleniumHQ/selenium/blob/master/java/server/src/org/openqa/grid/common/defaults/DefaultHub.json"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256.png"/><Relationship Id="rId4" Type="http://schemas.openxmlformats.org/officeDocument/2006/relationships/image" Target="../media/image257.png"/><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2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hyperlink" Target="https://github.com/SeleniumHQ/selenium/blob/master/java/server/src/org/openqa/grid/common/defaults/DefaultNodeWebDriver.json" TargetMode="External"/></Relationships>
</file>

<file path=ppt/slides/_rels/slide301.xml.rels><?xml version="1.0" encoding="UTF-8" standalone="yes"?>
<Relationships xmlns="http://schemas.openxmlformats.org/package/2006/relationships"><Relationship Id="rId3" Type="http://schemas.openxmlformats.org/officeDocument/2006/relationships/image" Target="../media/image259.png"/><Relationship Id="rId4"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261.png"/></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262.png"/></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263.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254.png"/></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264.png"/></Relationships>
</file>

<file path=ppt/slides/_rels/slide30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hyperlink" Target="https://www.agilealliance.org/glossary/acceptance/" TargetMode="External"/></Relationships>
</file>

<file path=ppt/slides/_rels/slide309.xml.rels><?xml version="1.0" encoding="UTF-8" standalone="yes"?>
<Relationships xmlns="http://schemas.openxmlformats.org/package/2006/relationships"><Relationship Id="rId3" Type="http://schemas.openxmlformats.org/officeDocument/2006/relationships/hyperlink" Target="http://www.martinfowler.com/bliki/BusinessReadableDSL.html" TargetMode="External"/><Relationship Id="rId4" Type="http://schemas.openxmlformats.org/officeDocument/2006/relationships/image" Target="../media/image265.png"/><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3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12.xml.rels><?xml version="1.0" encoding="UTF-8" standalone="yes"?>
<Relationships xmlns="http://schemas.openxmlformats.org/package/2006/relationships"><Relationship Id="rId3" Type="http://schemas.openxmlformats.org/officeDocument/2006/relationships/image" Target="../media/image266.png"/><Relationship Id="rId4" Type="http://schemas.openxmlformats.org/officeDocument/2006/relationships/image" Target="../media/image267.png"/><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265.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268.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269.png"/></Relationships>
</file>

<file path=ppt/slides/_rels/slide3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 Id="rId3" Type="http://schemas.openxmlformats.org/officeDocument/2006/relationships/image" Target="../media/image270.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271.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272.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image" Target="../media/image270.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1.xml"/><Relationship Id="rId3" Type="http://schemas.openxmlformats.org/officeDocument/2006/relationships/image" Target="../media/image273.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274.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3.xml"/><Relationship Id="rId3" Type="http://schemas.openxmlformats.org/officeDocument/2006/relationships/image" Target="../media/image275.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4.xml"/><Relationship Id="rId3" Type="http://schemas.openxmlformats.org/officeDocument/2006/relationships/image" Target="../media/image276.png"/></Relationships>
</file>

<file path=ppt/slides/_rels/slide3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3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hyperlink" Target="https://rubygems.org/" TargetMode="External"/></Relationships>
</file>

<file path=ppt/slides/_rels/slide3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0.xml.rels><?xml version="1.0" encoding="UTF-8" standalone="yes"?>
<Relationships xmlns="http://schemas.openxmlformats.org/package/2006/relationships"><Relationship Id="rId3" Type="http://schemas.openxmlformats.org/officeDocument/2006/relationships/hyperlink" Target="http://www.oracle.com/technetwork/java/javase/downloads/jdk8-downloads-2133151.html" TargetMode="External"/><Relationship Id="rId4" Type="http://schemas.openxmlformats.org/officeDocument/2006/relationships/image" Target="../media/image277.png"/><Relationship Id="rId1" Type="http://schemas.openxmlformats.org/officeDocument/2006/relationships/slideLayout" Target="../slideLayouts/slideLayout2.xml"/><Relationship Id="rId2" Type="http://schemas.openxmlformats.org/officeDocument/2006/relationships/notesSlide" Target="../notesSlides/notesSlide247.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278.jpeg"/></Relationships>
</file>

<file path=ppt/slides/_rels/slide3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33.xml.rels><?xml version="1.0" encoding="UTF-8" standalone="yes"?>
<Relationships xmlns="http://schemas.openxmlformats.org/package/2006/relationships"><Relationship Id="rId3" Type="http://schemas.openxmlformats.org/officeDocument/2006/relationships/hyperlink" Target="http://rubyinstaller.org/downloads/" TargetMode="External"/><Relationship Id="rId4" Type="http://schemas.openxmlformats.org/officeDocument/2006/relationships/image" Target="../media/image279.png"/><Relationship Id="rId1" Type="http://schemas.openxmlformats.org/officeDocument/2006/relationships/slideLayout" Target="../slideLayouts/slideLayout2.xml"/><Relationship Id="rId2" Type="http://schemas.openxmlformats.org/officeDocument/2006/relationships/notesSlide" Target="../notesSlides/notesSlide249.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 Id="rId3" Type="http://schemas.openxmlformats.org/officeDocument/2006/relationships/image" Target="../media/image280.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1.xml"/><Relationship Id="rId3" Type="http://schemas.openxmlformats.org/officeDocument/2006/relationships/image" Target="../media/image281.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image" Target="../media/image282.pn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3.xml"/><Relationship Id="rId3" Type="http://schemas.openxmlformats.org/officeDocument/2006/relationships/image" Target="../media/image283.jpeg"/></Relationships>
</file>

<file path=ppt/slides/_rels/slide33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 Id="rId3" Type="http://schemas.openxmlformats.org/officeDocument/2006/relationships/image" Target="../media/image284.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5.xml"/><Relationship Id="rId3" Type="http://schemas.openxmlformats.org/officeDocument/2006/relationships/image" Target="../media/image285.png"/></Relationships>
</file>

<file path=ppt/slides/_rels/slide341.xml.rels><?xml version="1.0" encoding="UTF-8" standalone="yes"?>
<Relationships xmlns="http://schemas.openxmlformats.org/package/2006/relationships"><Relationship Id="rId3" Type="http://schemas.openxmlformats.org/officeDocument/2006/relationships/image" Target="../media/image285.png"/><Relationship Id="rId4" Type="http://schemas.openxmlformats.org/officeDocument/2006/relationships/image" Target="../media/image286.png"/><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s>
</file>

<file path=ppt/slides/_rels/slide343.xml.rels><?xml version="1.0" encoding="UTF-8" standalone="yes"?>
<Relationships xmlns="http://schemas.openxmlformats.org/package/2006/relationships"><Relationship Id="rId3" Type="http://schemas.openxmlformats.org/officeDocument/2006/relationships/hyperlink" Target="http://www.oracle.com/technetwork/java/javase/downloads/jdk8-downloads-2133151.html" TargetMode="External"/><Relationship Id="rId4" Type="http://schemas.openxmlformats.org/officeDocument/2006/relationships/image" Target="../media/image277.png"/><Relationship Id="rId1" Type="http://schemas.openxmlformats.org/officeDocument/2006/relationships/slideLayout" Target="../slideLayouts/slideLayout2.xml"/><Relationship Id="rId2" Type="http://schemas.openxmlformats.org/officeDocument/2006/relationships/notesSlide" Target="../notesSlides/notesSlide258.xml"/></Relationships>
</file>

<file path=ppt/slides/_rels/slide34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 Id="rId3" Type="http://schemas.openxmlformats.org/officeDocument/2006/relationships/image" Target="../media/image287.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 Id="rId3" Type="http://schemas.openxmlformats.org/officeDocument/2006/relationships/image" Target="../media/image288.png"/></Relationships>
</file>

<file path=ppt/slides/_rels/slide34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 Id="rId3" Type="http://schemas.openxmlformats.org/officeDocument/2006/relationships/image" Target="../media/image284.png"/></Relationships>
</file>

<file path=ppt/slides/_rels/slide34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 Id="rId3" Type="http://schemas.openxmlformats.org/officeDocument/2006/relationships/image" Target="../media/image285.png"/></Relationships>
</file>

<file path=ppt/slides/_rels/slide351.xml.rels><?xml version="1.0" encoding="UTF-8" standalone="yes"?>
<Relationships xmlns="http://schemas.openxmlformats.org/package/2006/relationships"><Relationship Id="rId3" Type="http://schemas.openxmlformats.org/officeDocument/2006/relationships/image" Target="../media/image285.png"/><Relationship Id="rId4" Type="http://schemas.openxmlformats.org/officeDocument/2006/relationships/image" Target="../media/image286.png"/><Relationship Id="rId1" Type="http://schemas.openxmlformats.org/officeDocument/2006/relationships/slideLayout" Target="../slideLayouts/slideLayout2.xml"/><Relationship Id="rId2" Type="http://schemas.openxmlformats.org/officeDocument/2006/relationships/notesSlide" Target="../notesSlides/notesSlide263.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s>
</file>

<file path=ppt/slides/_rels/slide35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s>
</file>

<file path=ppt/slides/_rels/slide35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 Id="rId3" Type="http://schemas.openxmlformats.org/officeDocument/2006/relationships/image" Target="../media/image289.png"/></Relationships>
</file>

<file path=ppt/slides/_rels/slide35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0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02.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11885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915078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Overriding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41590"/>
            <a:ext cx="4419600" cy="39286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205" y="1541590"/>
            <a:ext cx="4267200" cy="3928666"/>
          </a:xfrm>
          <a:prstGeom prst="rect">
            <a:avLst/>
          </a:prstGeom>
        </p:spPr>
      </p:pic>
    </p:spTree>
    <p:extLst>
      <p:ext uri="{BB962C8B-B14F-4D97-AF65-F5344CB8AC3E}">
        <p14:creationId xmlns:p14="http://schemas.microsoft.com/office/powerpoint/2010/main" val="8728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Overriding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912983"/>
            <a:ext cx="7543800" cy="42742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5187203"/>
            <a:ext cx="7543800" cy="1137397"/>
          </a:xfrm>
          <a:prstGeom prst="rect">
            <a:avLst/>
          </a:prstGeom>
        </p:spPr>
      </p:pic>
    </p:spTree>
    <p:extLst>
      <p:ext uri="{BB962C8B-B14F-4D97-AF65-F5344CB8AC3E}">
        <p14:creationId xmlns:p14="http://schemas.microsoft.com/office/powerpoint/2010/main" val="6525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919561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Overloading</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1" name="Content Placeholder 2"/>
          <p:cNvSpPr txBox="1">
            <a:spLocks/>
          </p:cNvSpPr>
          <p:nvPr/>
        </p:nvSpPr>
        <p:spPr>
          <a:xfrm>
            <a:off x="296333" y="1447800"/>
            <a:ext cx="8712200" cy="3962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endParaRPr lang="en-US" sz="4200" dirty="0" smtClean="0"/>
          </a:p>
          <a:p>
            <a:pPr marL="45720" indent="0">
              <a:buFont typeface="Wingdings" charset="2"/>
              <a:buNone/>
            </a:pPr>
            <a:endParaRPr lang="en-US" dirty="0"/>
          </a:p>
        </p:txBody>
      </p:sp>
      <p:sp>
        <p:nvSpPr>
          <p:cNvPr id="13" name="Content Placeholder 2"/>
          <p:cNvSpPr>
            <a:spLocks noGrp="1"/>
          </p:cNvSpPr>
          <p:nvPr>
            <p:ph idx="1"/>
          </p:nvPr>
        </p:nvSpPr>
        <p:spPr>
          <a:xfrm>
            <a:off x="296333" y="1295400"/>
            <a:ext cx="8085667" cy="3886200"/>
          </a:xfrm>
        </p:spPr>
        <p:txBody>
          <a:bodyPr>
            <a:normAutofit fontScale="55000" lnSpcReduction="20000"/>
          </a:bodyPr>
          <a:lstStyle/>
          <a:p>
            <a:pPr fontAlgn="base"/>
            <a:r>
              <a:rPr lang="en-US" sz="3600" dirty="0" smtClean="0"/>
              <a:t>Overloading is ability to define a behavior that is specific to the subclass type, which means a subclass can implement a parent class method based on its requirement.</a:t>
            </a:r>
          </a:p>
          <a:p>
            <a:pPr fontAlgn="base"/>
            <a:r>
              <a:rPr lang="en-US" sz="3600" dirty="0" smtClean="0"/>
              <a:t>Overloading allows different methods to have same name, but different signature where signature can differ by number of input parameters or type of input parameters or both.</a:t>
            </a:r>
          </a:p>
          <a:p>
            <a:r>
              <a:rPr lang="en-US" sz="3600" dirty="0" smtClean="0"/>
              <a:t>Overloading is normally done during inheritance where the parent class and sub class may have same method name but with different parameters or input type and needs to be overloaded based on the requirement.</a:t>
            </a:r>
          </a:p>
          <a:p>
            <a:r>
              <a:rPr lang="en-US" sz="3600" dirty="0" smtClean="0"/>
              <a:t>Main advantage of Overloading is that you don’t have to create multiple methods for the same functionality if the functionality requires different parameters or input types.</a:t>
            </a:r>
          </a:p>
          <a:p>
            <a:pPr marL="45720" indent="0">
              <a:buNone/>
            </a:pPr>
            <a:endParaRPr lang="en-US" dirty="0"/>
          </a:p>
        </p:txBody>
      </p:sp>
    </p:spTree>
    <p:extLst>
      <p:ext uri="{BB962C8B-B14F-4D97-AF65-F5344CB8AC3E}">
        <p14:creationId xmlns:p14="http://schemas.microsoft.com/office/powerpoint/2010/main" val="154292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685799"/>
          </a:xfrm>
        </p:spPr>
        <p:txBody>
          <a:bodyPr>
            <a:normAutofit fontScale="90000"/>
          </a:bodyPr>
          <a:lstStyle/>
          <a:p>
            <a:r>
              <a:rPr lang="en-US" dirty="0" smtClean="0"/>
              <a:t>Overloading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42999"/>
            <a:ext cx="6781799" cy="42671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5410200"/>
            <a:ext cx="6781799" cy="914399"/>
          </a:xfrm>
          <a:prstGeom prst="rect">
            <a:avLst/>
          </a:prstGeom>
        </p:spPr>
      </p:pic>
    </p:spTree>
    <p:extLst>
      <p:ext uri="{BB962C8B-B14F-4D97-AF65-F5344CB8AC3E}">
        <p14:creationId xmlns:p14="http://schemas.microsoft.com/office/powerpoint/2010/main" val="23845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95509135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Abstraction</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1" name="Content Placeholder 2"/>
          <p:cNvSpPr txBox="1">
            <a:spLocks/>
          </p:cNvSpPr>
          <p:nvPr/>
        </p:nvSpPr>
        <p:spPr>
          <a:xfrm>
            <a:off x="296333" y="1447800"/>
            <a:ext cx="8712200" cy="3962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endParaRPr lang="en-US" sz="4200" dirty="0" smtClean="0"/>
          </a:p>
          <a:p>
            <a:pPr marL="45720" indent="0">
              <a:buFont typeface="Wingdings" charset="2"/>
              <a:buNone/>
            </a:pPr>
            <a:endParaRPr lang="en-US" dirty="0"/>
          </a:p>
        </p:txBody>
      </p:sp>
      <p:sp>
        <p:nvSpPr>
          <p:cNvPr id="13" name="Content Placeholder 2"/>
          <p:cNvSpPr>
            <a:spLocks noGrp="1"/>
          </p:cNvSpPr>
          <p:nvPr>
            <p:ph idx="1"/>
          </p:nvPr>
        </p:nvSpPr>
        <p:spPr>
          <a:xfrm>
            <a:off x="817032" y="1219200"/>
            <a:ext cx="8022168" cy="3581400"/>
          </a:xfrm>
        </p:spPr>
        <p:txBody>
          <a:bodyPr>
            <a:normAutofit lnSpcReduction="10000"/>
          </a:bodyPr>
          <a:lstStyle/>
          <a:p>
            <a:pPr fontAlgn="base"/>
            <a:r>
              <a:rPr lang="en-US" sz="2400" dirty="0" smtClean="0"/>
              <a:t>Abstraction in java is process of hiding the implementation details from the user.</a:t>
            </a:r>
          </a:p>
          <a:p>
            <a:pPr fontAlgn="base"/>
            <a:r>
              <a:rPr lang="en-US" sz="2400" dirty="0" smtClean="0"/>
              <a:t>Only the functionality will be provided to the user.</a:t>
            </a:r>
          </a:p>
          <a:p>
            <a:pPr fontAlgn="base"/>
            <a:r>
              <a:rPr lang="en-US" sz="2400" dirty="0" smtClean="0"/>
              <a:t>Example of Abstraction is to pushing the button in your elevator. You do not need to know the details how it works but only need to know what button you need to press to go to your destination floor.</a:t>
            </a:r>
          </a:p>
          <a:p>
            <a:pPr fontAlgn="base"/>
            <a:r>
              <a:rPr lang="en-US" sz="2400" dirty="0"/>
              <a:t>Abstraction in Java can be achieved using Abstract classes and interfaces.</a:t>
            </a:r>
          </a:p>
          <a:p>
            <a:pPr fontAlgn="base"/>
            <a:endParaRPr lang="en-US" sz="4000" dirty="0" smtClean="0"/>
          </a:p>
          <a:p>
            <a:pPr fontAlgn="base"/>
            <a:endParaRPr lang="en-US" sz="4000" dirty="0" smtClean="0"/>
          </a:p>
          <a:p>
            <a:pPr marL="45720" indent="0">
              <a:buNone/>
            </a:pPr>
            <a:endParaRPr lang="en-US" dirty="0"/>
          </a:p>
        </p:txBody>
      </p:sp>
    </p:spTree>
    <p:extLst>
      <p:ext uri="{BB962C8B-B14F-4D97-AF65-F5344CB8AC3E}">
        <p14:creationId xmlns:p14="http://schemas.microsoft.com/office/powerpoint/2010/main" val="4706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Abstract Class</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3" name="Content Placeholder 2"/>
          <p:cNvSpPr>
            <a:spLocks noGrp="1"/>
          </p:cNvSpPr>
          <p:nvPr>
            <p:ph idx="1"/>
          </p:nvPr>
        </p:nvSpPr>
        <p:spPr>
          <a:xfrm>
            <a:off x="588432" y="1271600"/>
            <a:ext cx="7340601" cy="4953000"/>
          </a:xfrm>
        </p:spPr>
        <p:txBody>
          <a:bodyPr>
            <a:normAutofit fontScale="62500" lnSpcReduction="20000"/>
          </a:bodyPr>
          <a:lstStyle/>
          <a:p>
            <a:pPr fontAlgn="base"/>
            <a:r>
              <a:rPr lang="en-US" sz="4300" dirty="0" smtClean="0"/>
              <a:t>Abstract class is a class that is declared abstract.</a:t>
            </a:r>
          </a:p>
          <a:p>
            <a:pPr fontAlgn="base"/>
            <a:r>
              <a:rPr lang="en-US" sz="4000" dirty="0" smtClean="0"/>
              <a:t>Key features of Abstract methods</a:t>
            </a:r>
          </a:p>
          <a:p>
            <a:pPr lvl="1" fontAlgn="base"/>
            <a:r>
              <a:rPr lang="en-US" sz="4000" dirty="0" smtClean="0"/>
              <a:t>Abstract method may or may not contain abstract methods (methods without body).</a:t>
            </a:r>
          </a:p>
          <a:p>
            <a:pPr lvl="1" fontAlgn="base"/>
            <a:r>
              <a:rPr lang="en-US" sz="4000" dirty="0" smtClean="0"/>
              <a:t>Any abstract method in the class would require the class to be declared abstract.</a:t>
            </a:r>
          </a:p>
          <a:p>
            <a:pPr lvl="1" fontAlgn="base"/>
            <a:r>
              <a:rPr lang="en-US" sz="4000" dirty="0" smtClean="0"/>
              <a:t>If you inherit an abstract class, you have to provide implementations to all the abstract methods in it.</a:t>
            </a:r>
          </a:p>
          <a:p>
            <a:pPr lvl="1" fontAlgn="base"/>
            <a:r>
              <a:rPr lang="en-US" sz="4000" dirty="0" smtClean="0"/>
              <a:t>You have to inherit from another class if you want to use an abstract class and provide implementations.</a:t>
            </a:r>
          </a:p>
          <a:p>
            <a:pPr lvl="1" fontAlgn="base"/>
            <a:endParaRPr lang="en-US" sz="4200" dirty="0" smtClean="0"/>
          </a:p>
          <a:p>
            <a:pPr lvl="1" fontAlgn="base"/>
            <a:endParaRPr lang="en-US" sz="2900" dirty="0"/>
          </a:p>
          <a:p>
            <a:endParaRPr lang="en-US" sz="4200" dirty="0" smtClean="0"/>
          </a:p>
          <a:p>
            <a:pPr marL="45720" indent="0">
              <a:buNone/>
            </a:pPr>
            <a:endParaRPr lang="en-US" dirty="0"/>
          </a:p>
        </p:txBody>
      </p:sp>
    </p:spTree>
    <p:extLst>
      <p:ext uri="{BB962C8B-B14F-4D97-AF65-F5344CB8AC3E}">
        <p14:creationId xmlns:p14="http://schemas.microsoft.com/office/powerpoint/2010/main" val="155025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6" y="990600"/>
            <a:ext cx="7613867" cy="5181600"/>
          </a:xfrm>
          <a:prstGeom prst="rect">
            <a:avLst/>
          </a:prstGeom>
        </p:spPr>
      </p:pic>
    </p:spTree>
    <p:extLst>
      <p:ext uri="{BB962C8B-B14F-4D97-AF65-F5344CB8AC3E}">
        <p14:creationId xmlns:p14="http://schemas.microsoft.com/office/powerpoint/2010/main" val="15067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54981"/>
            <a:ext cx="7924800" cy="3876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631749"/>
            <a:ext cx="7924800" cy="1477999"/>
          </a:xfrm>
          <a:prstGeom prst="rect">
            <a:avLst/>
          </a:prstGeom>
        </p:spPr>
      </p:pic>
    </p:spTree>
    <p:extLst>
      <p:ext uri="{BB962C8B-B14F-4D97-AF65-F5344CB8AC3E}">
        <p14:creationId xmlns:p14="http://schemas.microsoft.com/office/powerpoint/2010/main" val="153335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8305800" cy="762000"/>
          </a:xfrm>
        </p:spPr>
        <p:txBody>
          <a:bodyPr>
            <a:normAutofit fontScale="90000"/>
          </a:bodyPr>
          <a:lstStyle/>
          <a:p>
            <a:r>
              <a:rPr lang="en-US" dirty="0" smtClean="0"/>
              <a:t>Conditional Execution – </a:t>
            </a:r>
            <a:r>
              <a:rPr lang="en-US" smtClean="0"/>
              <a:t>If - else if- </a:t>
            </a:r>
            <a:r>
              <a:rPr lang="en-US" dirty="0" smtClean="0"/>
              <a:t>else</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1219200"/>
            <a:ext cx="5334000" cy="4468398"/>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8885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771914"/>
            <a:ext cx="7974015" cy="5324086"/>
          </a:xfrm>
          <a:prstGeom prst="rect">
            <a:avLst/>
          </a:prstGeom>
        </p:spPr>
      </p:pic>
    </p:spTree>
    <p:extLst>
      <p:ext uri="{BB962C8B-B14F-4D97-AF65-F5344CB8AC3E}">
        <p14:creationId xmlns:p14="http://schemas.microsoft.com/office/powerpoint/2010/main" val="19763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54981"/>
            <a:ext cx="7924800" cy="3876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666861"/>
            <a:ext cx="7924800" cy="1407774"/>
          </a:xfrm>
          <a:prstGeom prst="rect">
            <a:avLst/>
          </a:prstGeom>
        </p:spPr>
      </p:pic>
    </p:spTree>
    <p:extLst>
      <p:ext uri="{BB962C8B-B14F-4D97-AF65-F5344CB8AC3E}">
        <p14:creationId xmlns:p14="http://schemas.microsoft.com/office/powerpoint/2010/main" val="31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6709164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Interface</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3" name="Content Placeholder 2"/>
          <p:cNvSpPr>
            <a:spLocks noGrp="1"/>
          </p:cNvSpPr>
          <p:nvPr>
            <p:ph idx="1"/>
          </p:nvPr>
        </p:nvSpPr>
        <p:spPr>
          <a:xfrm>
            <a:off x="533400" y="893915"/>
            <a:ext cx="8250768" cy="5227368"/>
          </a:xfrm>
        </p:spPr>
        <p:txBody>
          <a:bodyPr>
            <a:normAutofit fontScale="25000" lnSpcReduction="20000"/>
          </a:bodyPr>
          <a:lstStyle/>
          <a:p>
            <a:pPr fontAlgn="base"/>
            <a:r>
              <a:rPr lang="en-US" sz="8800" dirty="0" smtClean="0"/>
              <a:t>Interface in Java is a reference type similar to a class but contain only signatures, default methods, static methods and nested types without containing any implementation inside the body.</a:t>
            </a:r>
          </a:p>
          <a:p>
            <a:pPr fontAlgn="base"/>
            <a:r>
              <a:rPr lang="en-US" sz="8000" dirty="0" smtClean="0"/>
              <a:t>Key features of Interfaces</a:t>
            </a:r>
          </a:p>
          <a:p>
            <a:pPr lvl="1" fontAlgn="base"/>
            <a:r>
              <a:rPr lang="en-US" sz="8000" dirty="0" smtClean="0"/>
              <a:t>All the methods inside the Interface is empty or does not have any implementation.</a:t>
            </a:r>
          </a:p>
          <a:p>
            <a:pPr lvl="1" fontAlgn="base"/>
            <a:r>
              <a:rPr lang="en-US" sz="8000" dirty="0" smtClean="0"/>
              <a:t>Interface cannot be instantiated just like abstract class.</a:t>
            </a:r>
          </a:p>
          <a:p>
            <a:pPr lvl="1" fontAlgn="base"/>
            <a:r>
              <a:rPr lang="en-US" sz="8000" dirty="0" smtClean="0"/>
              <a:t>Interface does not contain any constructors.</a:t>
            </a:r>
          </a:p>
          <a:p>
            <a:pPr lvl="1" fontAlgn="base"/>
            <a:r>
              <a:rPr lang="en-US" sz="8000" dirty="0" smtClean="0"/>
              <a:t>All methods inside the interface are abstract.</a:t>
            </a:r>
          </a:p>
          <a:p>
            <a:pPr lvl="1" fontAlgn="base"/>
            <a:r>
              <a:rPr lang="en-US" sz="8000" dirty="0" smtClean="0"/>
              <a:t>All the instance fields must be declared both static and final.</a:t>
            </a:r>
          </a:p>
          <a:p>
            <a:pPr lvl="1" fontAlgn="base"/>
            <a:r>
              <a:rPr lang="en-US" sz="8000" dirty="0" smtClean="0"/>
              <a:t>Interface cannot be extended by another class but rather be implemented by other classes.</a:t>
            </a:r>
          </a:p>
          <a:p>
            <a:pPr lvl="1" fontAlgn="base"/>
            <a:r>
              <a:rPr lang="en-US" sz="8000" dirty="0" smtClean="0"/>
              <a:t>All the methods inside the interface has to be used if implemented by other classes.</a:t>
            </a:r>
          </a:p>
          <a:p>
            <a:pPr lvl="1" fontAlgn="base"/>
            <a:r>
              <a:rPr lang="en-US" sz="8000" dirty="0" smtClean="0"/>
              <a:t>Interface is implicitly abstract so need to use abstract keyword.</a:t>
            </a:r>
          </a:p>
          <a:p>
            <a:pPr lvl="1" fontAlgn="base"/>
            <a:r>
              <a:rPr lang="en-US" sz="8000" dirty="0" smtClean="0"/>
              <a:t>Interface has only abstract methods so need not use abstract keyword for methods.</a:t>
            </a:r>
          </a:p>
          <a:p>
            <a:pPr lvl="1" fontAlgn="base"/>
            <a:endParaRPr lang="en-US" sz="4200" dirty="0" smtClean="0"/>
          </a:p>
          <a:p>
            <a:pPr lvl="1" fontAlgn="base"/>
            <a:endParaRPr lang="en-US" sz="2900" dirty="0"/>
          </a:p>
          <a:p>
            <a:endParaRPr lang="en-US" sz="4200" dirty="0" smtClean="0"/>
          </a:p>
          <a:p>
            <a:pPr marL="45720" indent="0">
              <a:buNone/>
            </a:pPr>
            <a:endParaRPr lang="en-US" dirty="0"/>
          </a:p>
        </p:txBody>
      </p:sp>
    </p:spTree>
    <p:extLst>
      <p:ext uri="{BB962C8B-B14F-4D97-AF65-F5344CB8AC3E}">
        <p14:creationId xmlns:p14="http://schemas.microsoft.com/office/powerpoint/2010/main" val="5637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Interface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25" y="1219200"/>
            <a:ext cx="7737875" cy="4572000"/>
          </a:xfrm>
          <a:prstGeom prst="rect">
            <a:avLst/>
          </a:prstGeom>
        </p:spPr>
      </p:pic>
    </p:spTree>
    <p:extLst>
      <p:ext uri="{BB962C8B-B14F-4D97-AF65-F5344CB8AC3E}">
        <p14:creationId xmlns:p14="http://schemas.microsoft.com/office/powerpoint/2010/main" val="174472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Interface Contd..</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066" y="867041"/>
            <a:ext cx="6798734" cy="435148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066" y="5218526"/>
            <a:ext cx="6798734" cy="891756"/>
          </a:xfrm>
          <a:prstGeom prst="rect">
            <a:avLst/>
          </a:prstGeom>
        </p:spPr>
      </p:pic>
    </p:spTree>
    <p:extLst>
      <p:ext uri="{BB962C8B-B14F-4D97-AF65-F5344CB8AC3E}">
        <p14:creationId xmlns:p14="http://schemas.microsoft.com/office/powerpoint/2010/main" val="45486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663704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639"/>
            <a:ext cx="7086600" cy="554582"/>
          </a:xfrm>
        </p:spPr>
        <p:txBody>
          <a:bodyPr>
            <a:normAutofit fontScale="90000"/>
          </a:bodyPr>
          <a:lstStyle/>
          <a:p>
            <a:r>
              <a:rPr lang="en-US" dirty="0" smtClean="0"/>
              <a:t>Collections</a:t>
            </a:r>
            <a:endParaRPr lang="en-US" dirty="0"/>
          </a:p>
        </p:txBody>
      </p:sp>
      <p:sp>
        <p:nvSpPr>
          <p:cNvPr id="3" name="Content Placeholder 2"/>
          <p:cNvSpPr>
            <a:spLocks noGrp="1"/>
          </p:cNvSpPr>
          <p:nvPr>
            <p:ph idx="1"/>
          </p:nvPr>
        </p:nvSpPr>
        <p:spPr>
          <a:xfrm>
            <a:off x="228600" y="1066800"/>
            <a:ext cx="8382000" cy="5029200"/>
          </a:xfrm>
        </p:spPr>
        <p:txBody>
          <a:bodyPr>
            <a:noAutofit/>
          </a:bodyPr>
          <a:lstStyle/>
          <a:p>
            <a:pPr fontAlgn="base"/>
            <a:r>
              <a:rPr lang="en-US" sz="2200" dirty="0"/>
              <a:t>A Collection is a group of individual objects represented as a single unit. </a:t>
            </a:r>
            <a:endParaRPr lang="en-US" sz="2200" dirty="0" smtClean="0"/>
          </a:p>
          <a:p>
            <a:pPr fontAlgn="base"/>
            <a:r>
              <a:rPr lang="en-US" sz="2200" dirty="0" smtClean="0"/>
              <a:t>Java </a:t>
            </a:r>
            <a:r>
              <a:rPr lang="en-US" sz="2200" dirty="0"/>
              <a:t>provides Collection Framework which defines several classes and interfaces to represent a group of objects as a single unit.</a:t>
            </a:r>
          </a:p>
          <a:p>
            <a:pPr fontAlgn="base"/>
            <a:r>
              <a:rPr lang="en-US" sz="2200" dirty="0"/>
              <a:t>The Collection interface (</a:t>
            </a:r>
            <a:r>
              <a:rPr lang="en-US" sz="2200" b="1" dirty="0" err="1"/>
              <a:t>java.util.Collection</a:t>
            </a:r>
            <a:r>
              <a:rPr lang="en-US" sz="2200" dirty="0"/>
              <a:t>) and Map interface (</a:t>
            </a:r>
            <a:r>
              <a:rPr lang="en-US" sz="2200" b="1" dirty="0" err="1"/>
              <a:t>java.util.Map</a:t>
            </a:r>
            <a:r>
              <a:rPr lang="en-US" sz="2200" dirty="0"/>
              <a:t>) are two main root interfaces of Java collection classes</a:t>
            </a:r>
            <a:r>
              <a:rPr lang="en-US" sz="2200" dirty="0" smtClean="0"/>
              <a:t>.</a:t>
            </a:r>
          </a:p>
          <a:p>
            <a:pPr fontAlgn="base"/>
            <a:r>
              <a:rPr lang="en-US" sz="2200" dirty="0" smtClean="0"/>
              <a:t>Collections provides consistent API as API has set of interfaces like Collection, Set, List or Map.</a:t>
            </a:r>
          </a:p>
          <a:p>
            <a:pPr fontAlgn="base"/>
            <a:r>
              <a:rPr lang="en-US" sz="2200" dirty="0" smtClean="0"/>
              <a:t>Collections reduces programming effort as it eliminates headache of design of collection.</a:t>
            </a:r>
          </a:p>
          <a:p>
            <a:pPr fontAlgn="base"/>
            <a:r>
              <a:rPr lang="en-US" sz="2200" dirty="0" smtClean="0"/>
              <a:t>Increases speed and quality providing high performance.</a:t>
            </a:r>
            <a:endParaRPr lang="en-US" sz="2200" dirty="0"/>
          </a:p>
          <a:p>
            <a:pPr lvl="1"/>
            <a:endParaRPr lang="en-US" sz="1800" dirty="0" smtClean="0"/>
          </a:p>
          <a:p>
            <a:pPr marL="45720" indent="0">
              <a:buNone/>
            </a:pPr>
            <a:r>
              <a:rPr lang="en-US" sz="1800" dirty="0"/>
              <a:t>	</a:t>
            </a:r>
            <a:endParaRPr lang="en-US" sz="2400"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0250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639"/>
            <a:ext cx="7086600" cy="554582"/>
          </a:xfrm>
        </p:spPr>
        <p:txBody>
          <a:bodyPr>
            <a:normAutofit fontScale="90000"/>
          </a:bodyPr>
          <a:lstStyle/>
          <a:p>
            <a:r>
              <a:rPr lang="en-US" dirty="0" smtClean="0"/>
              <a:t>List</a:t>
            </a:r>
            <a:endParaRPr lang="en-US" dirty="0"/>
          </a:p>
        </p:txBody>
      </p:sp>
      <p:sp>
        <p:nvSpPr>
          <p:cNvPr id="3" name="Content Placeholder 2"/>
          <p:cNvSpPr>
            <a:spLocks noGrp="1"/>
          </p:cNvSpPr>
          <p:nvPr>
            <p:ph idx="1"/>
          </p:nvPr>
        </p:nvSpPr>
        <p:spPr>
          <a:xfrm>
            <a:off x="304800" y="990600"/>
            <a:ext cx="8382000" cy="4648200"/>
          </a:xfrm>
        </p:spPr>
        <p:txBody>
          <a:bodyPr>
            <a:noAutofit/>
          </a:bodyPr>
          <a:lstStyle/>
          <a:p>
            <a:pPr fontAlgn="base"/>
            <a:r>
              <a:rPr lang="en-US" sz="2400" dirty="0"/>
              <a:t>List is an ordered collection of objects in which duplicate values can be stored. </a:t>
            </a:r>
            <a:endParaRPr lang="en-US" sz="2400" dirty="0" smtClean="0"/>
          </a:p>
          <a:p>
            <a:pPr fontAlgn="base"/>
            <a:r>
              <a:rPr lang="en-US" sz="2400" dirty="0" smtClean="0"/>
              <a:t>List allows </a:t>
            </a:r>
            <a:r>
              <a:rPr lang="en-US" sz="2400" dirty="0"/>
              <a:t>positional access and insertion of elements</a:t>
            </a:r>
            <a:r>
              <a:rPr lang="en-US" sz="2400" dirty="0" smtClean="0"/>
              <a:t>.</a:t>
            </a:r>
          </a:p>
          <a:p>
            <a:pPr fontAlgn="base"/>
            <a:r>
              <a:rPr lang="en-US" sz="2400" dirty="0" smtClean="0"/>
              <a:t>List is the child interface of Collection.</a:t>
            </a:r>
          </a:p>
          <a:p>
            <a:pPr fontAlgn="base"/>
            <a:r>
              <a:rPr lang="en-US" sz="2400" dirty="0" smtClean="0"/>
              <a:t>List </a:t>
            </a:r>
            <a:r>
              <a:rPr lang="en-US" sz="2400" dirty="0"/>
              <a:t>Interface is implemented by ArrayList, LinkedList, Vector and Stack classes</a:t>
            </a:r>
            <a:r>
              <a:rPr lang="en-US" sz="2400" dirty="0" smtClean="0"/>
              <a:t>.</a:t>
            </a:r>
          </a:p>
          <a:p>
            <a:pPr fontAlgn="base"/>
            <a:endParaRPr lang="en-US" sz="2400" dirty="0" smtClean="0"/>
          </a:p>
          <a:p>
            <a:pPr marL="45720" indent="0" fontAlgn="base">
              <a:buNone/>
            </a:pPr>
            <a:r>
              <a:rPr lang="en-US" sz="2400" dirty="0" smtClean="0"/>
              <a:t>List a1 = new ArrayList(); //Create ArrayList</a:t>
            </a:r>
          </a:p>
          <a:p>
            <a:pPr marL="45720" indent="0" fontAlgn="base">
              <a:buNone/>
            </a:pPr>
            <a:r>
              <a:rPr lang="en-US" sz="2400" dirty="0" smtClean="0"/>
              <a:t>List a2 = new LinkedList(); //Create LinkedList</a:t>
            </a:r>
          </a:p>
          <a:p>
            <a:pPr marL="45720" indent="0" fontAlgn="base">
              <a:buNone/>
            </a:pPr>
            <a:r>
              <a:rPr lang="en-US" sz="2400" dirty="0" smtClean="0"/>
              <a:t>List a3 = new Vector(); //Create Vector</a:t>
            </a:r>
          </a:p>
          <a:p>
            <a:pPr marL="45720" indent="0" fontAlgn="base">
              <a:buNone/>
            </a:pPr>
            <a:endParaRPr lang="en-US" sz="2400" dirty="0"/>
          </a:p>
        </p:txBody>
      </p:sp>
      <p:sp>
        <p:nvSpPr>
          <p:cNvPr id="4" name="Footer Placeholder 3"/>
          <p:cNvSpPr>
            <a:spLocks noGrp="1"/>
          </p:cNvSpPr>
          <p:nvPr>
            <p:ph type="ftr" sz="quarter" idx="11"/>
          </p:nvPr>
        </p:nvSpPr>
        <p:spPr>
          <a:xfrm>
            <a:off x="24384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0601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3" y="215885"/>
            <a:ext cx="7086600" cy="554582"/>
          </a:xfrm>
        </p:spPr>
        <p:txBody>
          <a:bodyPr>
            <a:normAutofit fontScale="90000"/>
          </a:bodyPr>
          <a:lstStyle/>
          <a:p>
            <a:r>
              <a:rPr lang="en-US" dirty="0" smtClean="0"/>
              <a:t>ArrayList</a:t>
            </a:r>
            <a:endParaRPr lang="en-US" dirty="0"/>
          </a:p>
        </p:txBody>
      </p:sp>
      <p:sp>
        <p:nvSpPr>
          <p:cNvPr id="3" name="Content Placeholder 2"/>
          <p:cNvSpPr>
            <a:spLocks noGrp="1"/>
          </p:cNvSpPr>
          <p:nvPr>
            <p:ph idx="1"/>
          </p:nvPr>
        </p:nvSpPr>
        <p:spPr>
          <a:xfrm>
            <a:off x="245533" y="965200"/>
            <a:ext cx="8610600" cy="4902200"/>
          </a:xfrm>
        </p:spPr>
        <p:txBody>
          <a:bodyPr>
            <a:noAutofit/>
          </a:bodyPr>
          <a:lstStyle/>
          <a:p>
            <a:pPr fontAlgn="base"/>
            <a:r>
              <a:rPr lang="en-US" sz="2200" dirty="0" smtClean="0"/>
              <a:t>ArrayList uses a dynamic array for storing the elements.</a:t>
            </a:r>
          </a:p>
          <a:p>
            <a:pPr fontAlgn="base"/>
            <a:r>
              <a:rPr lang="en-US" sz="2200" dirty="0" smtClean="0"/>
              <a:t>It inherits AbstractList class and implements List interface.</a:t>
            </a:r>
          </a:p>
          <a:p>
            <a:pPr fontAlgn="base"/>
            <a:r>
              <a:rPr lang="en-US" sz="2200" dirty="0" smtClean="0"/>
              <a:t>ArrayList can contain duplicate elements.</a:t>
            </a:r>
          </a:p>
          <a:p>
            <a:pPr fontAlgn="base"/>
            <a:r>
              <a:rPr lang="en-US" sz="2200" dirty="0" smtClean="0"/>
              <a:t>ArrayList maintains insertion order.</a:t>
            </a:r>
          </a:p>
          <a:p>
            <a:pPr fontAlgn="base"/>
            <a:r>
              <a:rPr lang="en-US" sz="2200" dirty="0" smtClean="0"/>
              <a:t>Non-Generic Array List can contain any type of objects.</a:t>
            </a:r>
          </a:p>
          <a:p>
            <a:pPr fontAlgn="base"/>
            <a:r>
              <a:rPr lang="en-US" sz="2200" dirty="0" smtClean="0"/>
              <a:t>Generic ArrayList allows you to have one type of objects in the collection.</a:t>
            </a:r>
          </a:p>
          <a:p>
            <a:pPr fontAlgn="base"/>
            <a:r>
              <a:rPr lang="en-US" sz="2200" dirty="0" smtClean="0"/>
              <a:t>List elements can be traversed using iterator interface or by for each loop.</a:t>
            </a:r>
          </a:p>
          <a:p>
            <a:pPr fontAlgn="base"/>
            <a:endParaRPr lang="en-US" sz="2200" dirty="0" smtClean="0"/>
          </a:p>
          <a:p>
            <a:pPr marL="45720" indent="0" fontAlgn="base">
              <a:buNone/>
            </a:pPr>
            <a:r>
              <a:rPr lang="en-US" sz="2200" dirty="0" smtClean="0"/>
              <a:t>ArrayList list1 = new ArrayList(); //Non generic Array List</a:t>
            </a:r>
          </a:p>
          <a:p>
            <a:pPr marL="45720" indent="0" fontAlgn="base">
              <a:buNone/>
            </a:pPr>
            <a:r>
              <a:rPr lang="en-US" sz="2200" dirty="0" smtClean="0"/>
              <a:t>ArrayList&lt;String&gt; list2= new ArrayList&lt;String&gt;(); //Generic ArrayList</a:t>
            </a:r>
            <a:r>
              <a:rPr lang="en-US" sz="2200" dirty="0"/>
              <a:t>	</a:t>
            </a:r>
          </a:p>
        </p:txBody>
      </p:sp>
      <p:sp>
        <p:nvSpPr>
          <p:cNvPr id="4" name="Footer Placeholder 3"/>
          <p:cNvSpPr>
            <a:spLocks noGrp="1"/>
          </p:cNvSpPr>
          <p:nvPr>
            <p:ph type="ftr" sz="quarter" idx="11"/>
          </p:nvPr>
        </p:nvSpPr>
        <p:spPr>
          <a:xfrm>
            <a:off x="2438400" y="6096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28169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01470" y="634637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092" y="1315694"/>
            <a:ext cx="7548507" cy="3506150"/>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92" y="4843615"/>
            <a:ext cx="7548507" cy="1066800"/>
          </a:xfrm>
          <a:prstGeom prst="rect">
            <a:avLst/>
          </a:prstGeom>
        </p:spPr>
      </p:pic>
      <p:sp>
        <p:nvSpPr>
          <p:cNvPr id="8" name="Title 1"/>
          <p:cNvSpPr txBox="1">
            <a:spLocks/>
          </p:cNvSpPr>
          <p:nvPr/>
        </p:nvSpPr>
        <p:spPr>
          <a:xfrm>
            <a:off x="838200" y="381001"/>
            <a:ext cx="7086600" cy="609599"/>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Conditional Execution – If-else-If</a:t>
            </a:r>
            <a:endParaRPr lang="en-US" dirty="0"/>
          </a:p>
        </p:txBody>
      </p:sp>
    </p:spTree>
    <p:extLst>
      <p:ext uri="{BB962C8B-B14F-4D97-AF65-F5344CB8AC3E}">
        <p14:creationId xmlns:p14="http://schemas.microsoft.com/office/powerpoint/2010/main" val="161012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20"/>
            <a:ext cx="7086600" cy="457180"/>
          </a:xfrm>
        </p:spPr>
        <p:txBody>
          <a:bodyPr>
            <a:normAutofit fontScale="90000"/>
          </a:bodyPr>
          <a:lstStyle/>
          <a:p>
            <a:r>
              <a:rPr lang="en-US" dirty="0" smtClean="0"/>
              <a:t>ArrayList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0" y="990600"/>
            <a:ext cx="6616701" cy="42417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80" y="5266265"/>
            <a:ext cx="6616701" cy="1058315"/>
          </a:xfrm>
          <a:prstGeom prst="rect">
            <a:avLst/>
          </a:prstGeom>
        </p:spPr>
      </p:pic>
    </p:spTree>
    <p:extLst>
      <p:ext uri="{BB962C8B-B14F-4D97-AF65-F5344CB8AC3E}">
        <p14:creationId xmlns:p14="http://schemas.microsoft.com/office/powerpoint/2010/main" val="159827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5736623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3" y="215885"/>
            <a:ext cx="7086600" cy="554582"/>
          </a:xfrm>
        </p:spPr>
        <p:txBody>
          <a:bodyPr>
            <a:normAutofit fontScale="90000"/>
          </a:bodyPr>
          <a:lstStyle/>
          <a:p>
            <a:r>
              <a:rPr lang="en-US" dirty="0" smtClean="0"/>
              <a:t>LinkedList</a:t>
            </a:r>
            <a:endParaRPr lang="en-US" dirty="0"/>
          </a:p>
        </p:txBody>
      </p:sp>
      <p:sp>
        <p:nvSpPr>
          <p:cNvPr id="3" name="Content Placeholder 2"/>
          <p:cNvSpPr>
            <a:spLocks noGrp="1"/>
          </p:cNvSpPr>
          <p:nvPr>
            <p:ph idx="1"/>
          </p:nvPr>
        </p:nvSpPr>
        <p:spPr>
          <a:xfrm>
            <a:off x="245533" y="1371600"/>
            <a:ext cx="8610600" cy="3200400"/>
          </a:xfrm>
        </p:spPr>
        <p:txBody>
          <a:bodyPr>
            <a:noAutofit/>
          </a:bodyPr>
          <a:lstStyle/>
          <a:p>
            <a:pPr fontAlgn="base"/>
            <a:r>
              <a:rPr lang="en-US" sz="2200" dirty="0" smtClean="0"/>
              <a:t>LinkedList also inherits AbstractList class and implements </a:t>
            </a:r>
            <a:r>
              <a:rPr lang="en-US" sz="2200" dirty="0" err="1" smtClean="0"/>
              <a:t>Deque</a:t>
            </a:r>
            <a:r>
              <a:rPr lang="en-US" sz="2200" dirty="0" smtClean="0"/>
              <a:t> interface.</a:t>
            </a:r>
          </a:p>
          <a:p>
            <a:pPr fontAlgn="base"/>
            <a:r>
              <a:rPr lang="en-US" sz="2200" dirty="0"/>
              <a:t>LinkedList </a:t>
            </a:r>
            <a:r>
              <a:rPr lang="en-US" sz="2200" dirty="0" smtClean="0"/>
              <a:t>also can contain duplicate elements.</a:t>
            </a:r>
          </a:p>
          <a:p>
            <a:pPr fontAlgn="base"/>
            <a:r>
              <a:rPr lang="en-US" sz="2200" dirty="0" smtClean="0"/>
              <a:t>LinkedList also maintains insertion order.</a:t>
            </a:r>
          </a:p>
          <a:p>
            <a:pPr fontAlgn="base"/>
            <a:r>
              <a:rPr lang="en-US" sz="2200" dirty="0" smtClean="0"/>
              <a:t>LinkedList is slow compared to ArrayList since it takes time to traverse the list.</a:t>
            </a:r>
          </a:p>
          <a:p>
            <a:pPr fontAlgn="base"/>
            <a:endParaRPr lang="en-US" sz="2200" dirty="0" smtClean="0"/>
          </a:p>
          <a:p>
            <a:pPr marL="45720" indent="0" fontAlgn="base">
              <a:buNone/>
            </a:pPr>
            <a:r>
              <a:rPr lang="en-US" sz="2200" dirty="0" smtClean="0"/>
              <a:t>LinkedList&lt;String&gt; linkedList1 = new LinkedList&lt;String&gt;();</a:t>
            </a:r>
          </a:p>
          <a:p>
            <a:pPr marL="45720" indent="0" fontAlgn="base">
              <a:buNone/>
            </a:pPr>
            <a:r>
              <a:rPr lang="en-US" sz="2200" dirty="0"/>
              <a:t>	</a:t>
            </a:r>
          </a:p>
        </p:txBody>
      </p:sp>
      <p:sp>
        <p:nvSpPr>
          <p:cNvPr id="4" name="Footer Placeholder 3"/>
          <p:cNvSpPr>
            <a:spLocks noGrp="1"/>
          </p:cNvSpPr>
          <p:nvPr>
            <p:ph type="ftr" sz="quarter" idx="11"/>
          </p:nvPr>
        </p:nvSpPr>
        <p:spPr>
          <a:xfrm>
            <a:off x="2438400" y="6096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0317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20"/>
            <a:ext cx="7086600" cy="457180"/>
          </a:xfrm>
        </p:spPr>
        <p:txBody>
          <a:bodyPr>
            <a:normAutofit fontScale="90000"/>
          </a:bodyPr>
          <a:lstStyle/>
          <a:p>
            <a:r>
              <a:rPr lang="en-US" dirty="0" smtClean="0"/>
              <a:t>LinkedList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1" y="914400"/>
            <a:ext cx="6616700" cy="43179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81" y="5266265"/>
            <a:ext cx="6616700" cy="1058315"/>
          </a:xfrm>
          <a:prstGeom prst="rect">
            <a:avLst/>
          </a:prstGeom>
        </p:spPr>
      </p:pic>
    </p:spTree>
    <p:extLst>
      <p:ext uri="{BB962C8B-B14F-4D97-AF65-F5344CB8AC3E}">
        <p14:creationId xmlns:p14="http://schemas.microsoft.com/office/powerpoint/2010/main" val="55472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48971415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086600" cy="685800"/>
          </a:xfrm>
        </p:spPr>
        <p:txBody>
          <a:bodyPr>
            <a:normAutofit fontScale="90000"/>
          </a:bodyPr>
          <a:lstStyle/>
          <a:p>
            <a:r>
              <a:rPr lang="en-US" dirty="0" smtClean="0"/>
              <a:t>Vectors</a:t>
            </a:r>
            <a:endParaRPr lang="en-US" dirty="0"/>
          </a:p>
        </p:txBody>
      </p:sp>
      <p:sp>
        <p:nvSpPr>
          <p:cNvPr id="3" name="Content Placeholder 2"/>
          <p:cNvSpPr>
            <a:spLocks noGrp="1"/>
          </p:cNvSpPr>
          <p:nvPr>
            <p:ph idx="1"/>
          </p:nvPr>
        </p:nvSpPr>
        <p:spPr>
          <a:xfrm>
            <a:off x="304800" y="1822468"/>
            <a:ext cx="8382000" cy="3663932"/>
          </a:xfrm>
        </p:spPr>
        <p:txBody>
          <a:bodyPr>
            <a:noAutofit/>
          </a:bodyPr>
          <a:lstStyle/>
          <a:p>
            <a:pPr lvl="1"/>
            <a:r>
              <a:rPr lang="en-US" sz="2500" dirty="0" smtClean="0"/>
              <a:t>Vectors are dynamic arrays.</a:t>
            </a:r>
          </a:p>
          <a:p>
            <a:pPr lvl="1"/>
            <a:r>
              <a:rPr lang="en-US" sz="2500" dirty="0" smtClean="0"/>
              <a:t>Arrays once created, you cannot add or remove elements but Vector allows you to add or remove elements at run time.</a:t>
            </a:r>
          </a:p>
          <a:p>
            <a:pPr lvl="1"/>
            <a:r>
              <a:rPr lang="en-US" sz="2500" dirty="0" smtClean="0"/>
              <a:t>You can create vectors by </a:t>
            </a:r>
            <a:r>
              <a:rPr lang="en-US" sz="2500" dirty="0"/>
              <a:t>importing  </a:t>
            </a:r>
            <a:r>
              <a:rPr lang="en-US" sz="2500" dirty="0" smtClean="0"/>
              <a:t>java.util.Vector class and create an object from Vector class.</a:t>
            </a:r>
          </a:p>
          <a:p>
            <a:pPr lvl="1"/>
            <a:r>
              <a:rPr lang="en-US" sz="2500" dirty="0" smtClean="0"/>
              <a:t>You can create vector object with n number of elements and then add/remove elements onward.</a:t>
            </a:r>
          </a:p>
          <a:p>
            <a:pPr lvl="1"/>
            <a:endParaRPr lang="en-US" sz="1800" dirty="0" smtClean="0"/>
          </a:p>
          <a:p>
            <a:pPr marL="45720" indent="0">
              <a:buNone/>
            </a:pPr>
            <a:r>
              <a:rPr lang="en-US" sz="1800" dirty="0"/>
              <a:t>	</a:t>
            </a:r>
            <a:endParaRPr lang="en-US" sz="2400"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7299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00"/>
            <a:ext cx="7086600" cy="427586"/>
          </a:xfrm>
        </p:spPr>
        <p:txBody>
          <a:bodyPr>
            <a:normAutofit fontScale="90000"/>
          </a:bodyPr>
          <a:lstStyle/>
          <a:p>
            <a:r>
              <a:rPr lang="en-US" dirty="0" smtClean="0"/>
              <a:t>Vectors</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99" y="838200"/>
            <a:ext cx="7646161" cy="41147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99" y="4953000"/>
            <a:ext cx="7646161" cy="1371579"/>
          </a:xfrm>
          <a:prstGeom prst="rect">
            <a:avLst/>
          </a:prstGeom>
        </p:spPr>
      </p:pic>
    </p:spTree>
    <p:extLst>
      <p:ext uri="{BB962C8B-B14F-4D97-AF65-F5344CB8AC3E}">
        <p14:creationId xmlns:p14="http://schemas.microsoft.com/office/powerpoint/2010/main" val="160669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394590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086600" cy="685800"/>
          </a:xfrm>
        </p:spPr>
        <p:txBody>
          <a:bodyPr>
            <a:normAutofit fontScale="90000"/>
          </a:bodyPr>
          <a:lstStyle/>
          <a:p>
            <a:r>
              <a:rPr lang="en-US" dirty="0" smtClean="0"/>
              <a:t>Access Modifiers</a:t>
            </a:r>
            <a:endParaRPr lang="en-US" dirty="0"/>
          </a:p>
        </p:txBody>
      </p:sp>
      <p:sp>
        <p:nvSpPr>
          <p:cNvPr id="3" name="Content Placeholder 2"/>
          <p:cNvSpPr>
            <a:spLocks noGrp="1"/>
          </p:cNvSpPr>
          <p:nvPr>
            <p:ph idx="1"/>
          </p:nvPr>
        </p:nvSpPr>
        <p:spPr>
          <a:xfrm>
            <a:off x="304800" y="855133"/>
            <a:ext cx="8382000" cy="3032739"/>
          </a:xfrm>
        </p:spPr>
        <p:txBody>
          <a:bodyPr>
            <a:noAutofit/>
          </a:bodyPr>
          <a:lstStyle/>
          <a:p>
            <a:pPr lvl="1"/>
            <a:r>
              <a:rPr lang="en-US" sz="2200" dirty="0" smtClean="0"/>
              <a:t>Access Modifiers in Java specifies accessibility of a data member, method, constructor or class.</a:t>
            </a:r>
          </a:p>
          <a:p>
            <a:pPr lvl="1"/>
            <a:r>
              <a:rPr lang="en-US" sz="2200" dirty="0" smtClean="0"/>
              <a:t>There are four types of java access modifiers.</a:t>
            </a:r>
          </a:p>
          <a:p>
            <a:pPr lvl="2"/>
            <a:r>
              <a:rPr lang="en-US" sz="2200" dirty="0"/>
              <a:t>d</a:t>
            </a:r>
            <a:r>
              <a:rPr lang="en-US" sz="2200" dirty="0" smtClean="0"/>
              <a:t>efault</a:t>
            </a:r>
          </a:p>
          <a:p>
            <a:pPr lvl="2"/>
            <a:r>
              <a:rPr lang="en-US" sz="2200" dirty="0"/>
              <a:t>p</a:t>
            </a:r>
            <a:r>
              <a:rPr lang="en-US" sz="2200" dirty="0" smtClean="0"/>
              <a:t>rivate</a:t>
            </a:r>
          </a:p>
          <a:p>
            <a:pPr lvl="2"/>
            <a:r>
              <a:rPr lang="en-US" sz="2200" dirty="0"/>
              <a:t>p</a:t>
            </a:r>
            <a:r>
              <a:rPr lang="en-US" sz="2200" dirty="0" smtClean="0"/>
              <a:t>rotected</a:t>
            </a:r>
          </a:p>
          <a:p>
            <a:pPr lvl="2"/>
            <a:r>
              <a:rPr lang="en-US" sz="2200" dirty="0" smtClean="0"/>
              <a:t>public</a:t>
            </a:r>
          </a:p>
          <a:p>
            <a:pPr lvl="2"/>
            <a:endParaRPr lang="en-US" sz="2200" dirty="0"/>
          </a:p>
          <a:p>
            <a:pPr lvl="2"/>
            <a:endParaRPr lang="en-US" sz="2200" dirty="0" smtClean="0"/>
          </a:p>
          <a:p>
            <a:pPr lvl="1"/>
            <a:endParaRPr lang="en-US" sz="1800" dirty="0" smtClean="0"/>
          </a:p>
          <a:p>
            <a:pPr marL="45720" indent="0">
              <a:buNone/>
            </a:pPr>
            <a:r>
              <a:rPr lang="en-US" sz="1800" dirty="0"/>
              <a:t>	</a:t>
            </a:r>
            <a:endParaRPr lang="en-US" sz="2400"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57927240"/>
              </p:ext>
            </p:extLst>
          </p:nvPr>
        </p:nvGraphicFramePr>
        <p:xfrm>
          <a:off x="190499" y="4199553"/>
          <a:ext cx="8610601" cy="1830279"/>
        </p:xfrm>
        <a:graphic>
          <a:graphicData uri="http://schemas.openxmlformats.org/drawingml/2006/table">
            <a:tbl>
              <a:tblPr firstRow="1" bandRow="1">
                <a:tableStyleId>{5C22544A-7EE6-4342-B048-85BDC9FD1C3A}</a:tableStyleId>
              </a:tblPr>
              <a:tblGrid>
                <a:gridCol w="3732122"/>
                <a:gridCol w="1154977"/>
                <a:gridCol w="1163594"/>
                <a:gridCol w="1473887"/>
                <a:gridCol w="1086021"/>
              </a:tblGrid>
              <a:tr h="209851">
                <a:tc>
                  <a:txBody>
                    <a:bodyPr/>
                    <a:lstStyle/>
                    <a:p>
                      <a:endParaRPr lang="en-US" dirty="0"/>
                    </a:p>
                  </a:txBody>
                  <a:tcPr/>
                </a:tc>
                <a:tc>
                  <a:txBody>
                    <a:bodyPr/>
                    <a:lstStyle/>
                    <a:p>
                      <a:r>
                        <a:rPr lang="en-US" dirty="0" smtClean="0"/>
                        <a:t>Default</a:t>
                      </a:r>
                      <a:endParaRPr lang="en-US" dirty="0"/>
                    </a:p>
                  </a:txBody>
                  <a:tcPr/>
                </a:tc>
                <a:tc>
                  <a:txBody>
                    <a:bodyPr/>
                    <a:lstStyle/>
                    <a:p>
                      <a:r>
                        <a:rPr lang="en-US" dirty="0" smtClean="0"/>
                        <a:t>Private</a:t>
                      </a:r>
                      <a:endParaRPr lang="en-US" dirty="0"/>
                    </a:p>
                  </a:txBody>
                  <a:tcPr/>
                </a:tc>
                <a:tc>
                  <a:txBody>
                    <a:bodyPr/>
                    <a:lstStyle/>
                    <a:p>
                      <a:r>
                        <a:rPr lang="en-US" dirty="0" smtClean="0"/>
                        <a:t>Protected</a:t>
                      </a:r>
                      <a:endParaRPr lang="en-US" dirty="0"/>
                    </a:p>
                  </a:txBody>
                  <a:tcPr/>
                </a:tc>
                <a:tc>
                  <a:txBody>
                    <a:bodyPr/>
                    <a:lstStyle/>
                    <a:p>
                      <a:r>
                        <a:rPr lang="en-US" dirty="0" smtClean="0"/>
                        <a:t>Public</a:t>
                      </a:r>
                      <a:endParaRPr lang="en-US" dirty="0"/>
                    </a:p>
                  </a:txBody>
                  <a:tcPr/>
                </a:tc>
              </a:tr>
              <a:tr h="209851">
                <a:tc>
                  <a:txBody>
                    <a:bodyPr/>
                    <a:lstStyle/>
                    <a:p>
                      <a:r>
                        <a:rPr lang="en-US" sz="1200" dirty="0" smtClean="0"/>
                        <a:t>Same class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209851">
                <a:tc>
                  <a:txBody>
                    <a:bodyPr/>
                    <a:lstStyle/>
                    <a:p>
                      <a:r>
                        <a:rPr lang="en-US" sz="1200" dirty="0" smtClean="0"/>
                        <a:t>Same package</a:t>
                      </a:r>
                      <a:endParaRPr lang="en-US" sz="1200" dirty="0"/>
                    </a:p>
                  </a:txBody>
                  <a:tcPr/>
                </a:tc>
                <a:tc>
                  <a:txBody>
                    <a:bodyPr/>
                    <a:lstStyle/>
                    <a:p>
                      <a:r>
                        <a:rPr lang="en-US" sz="1200" dirty="0" smtClean="0"/>
                        <a:t>Yes</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p>
                  </a:txBody>
                  <a:tcPr/>
                </a:tc>
                <a:tc>
                  <a:txBody>
                    <a:bodyPr/>
                    <a:lstStyle/>
                    <a:p>
                      <a:r>
                        <a:rPr lang="en-US" sz="1200" dirty="0" smtClean="0"/>
                        <a:t>Yes</a:t>
                      </a:r>
                      <a:endParaRPr lang="en-US" sz="1200" dirty="0"/>
                    </a:p>
                  </a:txBody>
                  <a:tcPr/>
                </a:tc>
              </a:tr>
              <a:tr h="209851">
                <a:tc>
                  <a:txBody>
                    <a:bodyPr/>
                    <a:lstStyle/>
                    <a:p>
                      <a:r>
                        <a:rPr lang="en-US" sz="1200" dirty="0" smtClean="0"/>
                        <a:t>Same</a:t>
                      </a:r>
                      <a:r>
                        <a:rPr lang="en-US" sz="1200" baseline="0" dirty="0" smtClean="0"/>
                        <a:t> package non-subclass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209851">
                <a:tc>
                  <a:txBody>
                    <a:bodyPr/>
                    <a:lstStyle/>
                    <a:p>
                      <a:r>
                        <a:rPr lang="en-US" sz="1200" dirty="0" smtClean="0"/>
                        <a:t>Different package subclass</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367239">
                <a:tc>
                  <a:txBody>
                    <a:bodyPr/>
                    <a:lstStyle/>
                    <a:p>
                      <a:r>
                        <a:rPr lang="en-US" sz="1200" dirty="0" smtClean="0"/>
                        <a:t>Different package non-</a:t>
                      </a:r>
                      <a:r>
                        <a:rPr lang="en-US" sz="1200" baseline="0" dirty="0" smtClean="0"/>
                        <a:t>subclass</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r>
            </a:tbl>
          </a:graphicData>
        </a:graphic>
      </p:graphicFrame>
    </p:spTree>
    <p:extLst>
      <p:ext uri="{BB962C8B-B14F-4D97-AF65-F5344CB8AC3E}">
        <p14:creationId xmlns:p14="http://schemas.microsoft.com/office/powerpoint/2010/main" val="1137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44041"/>
            <a:ext cx="7086600" cy="427586"/>
          </a:xfrm>
        </p:spPr>
        <p:txBody>
          <a:bodyPr>
            <a:normAutofit fontScale="90000"/>
          </a:bodyPr>
          <a:lstStyle/>
          <a:p>
            <a:r>
              <a:rPr lang="en-US" dirty="0" smtClean="0"/>
              <a:t>Private Access Modifier</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2" y="1530061"/>
            <a:ext cx="7680027" cy="342293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2" y="5105400"/>
            <a:ext cx="7680027" cy="1219179"/>
          </a:xfrm>
          <a:prstGeom prst="rect">
            <a:avLst/>
          </a:prstGeom>
        </p:spPr>
      </p:pic>
      <p:sp>
        <p:nvSpPr>
          <p:cNvPr id="3" name="TextBox 2"/>
          <p:cNvSpPr txBox="1"/>
          <p:nvPr/>
        </p:nvSpPr>
        <p:spPr>
          <a:xfrm>
            <a:off x="304800" y="795464"/>
            <a:ext cx="7288264" cy="430887"/>
          </a:xfrm>
          <a:prstGeom prst="rect">
            <a:avLst/>
          </a:prstGeom>
          <a:noFill/>
        </p:spPr>
        <p:txBody>
          <a:bodyPr wrap="square" rtlCol="0">
            <a:spAutoFit/>
          </a:bodyPr>
          <a:lstStyle/>
          <a:p>
            <a:pPr lvl="1"/>
            <a:r>
              <a:rPr lang="en-US" sz="2200" b="1" dirty="0"/>
              <a:t>Private</a:t>
            </a:r>
            <a:r>
              <a:rPr lang="en-US" sz="2200" dirty="0"/>
              <a:t>: Only accessible within class.</a:t>
            </a:r>
          </a:p>
        </p:txBody>
      </p:sp>
    </p:spTree>
    <p:extLst>
      <p:ext uri="{BB962C8B-B14F-4D97-AF65-F5344CB8AC3E}">
        <p14:creationId xmlns:p14="http://schemas.microsoft.com/office/powerpoint/2010/main" val="209690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3884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808958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00"/>
            <a:ext cx="7086600" cy="427586"/>
          </a:xfrm>
        </p:spPr>
        <p:txBody>
          <a:bodyPr>
            <a:normAutofit fontScale="90000"/>
          </a:bodyPr>
          <a:lstStyle/>
          <a:p>
            <a:r>
              <a:rPr lang="en-US" dirty="0" smtClean="0"/>
              <a:t>Default Access Modifier</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096" y="1337844"/>
            <a:ext cx="4096903" cy="36913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92" y="1345277"/>
            <a:ext cx="4079007" cy="368392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93" y="5029201"/>
            <a:ext cx="8346205" cy="1329256"/>
          </a:xfrm>
          <a:prstGeom prst="rect">
            <a:avLst/>
          </a:prstGeom>
        </p:spPr>
      </p:pic>
      <p:sp>
        <p:nvSpPr>
          <p:cNvPr id="3" name="Rectangle 2"/>
          <p:cNvSpPr/>
          <p:nvPr/>
        </p:nvSpPr>
        <p:spPr>
          <a:xfrm>
            <a:off x="199672" y="781572"/>
            <a:ext cx="7551560" cy="430887"/>
          </a:xfrm>
          <a:prstGeom prst="rect">
            <a:avLst/>
          </a:prstGeom>
        </p:spPr>
        <p:txBody>
          <a:bodyPr wrap="square">
            <a:spAutoFit/>
          </a:bodyPr>
          <a:lstStyle/>
          <a:p>
            <a:pPr lvl="1"/>
            <a:r>
              <a:rPr lang="en-US" sz="2200" b="1" dirty="0"/>
              <a:t>Default</a:t>
            </a:r>
            <a:r>
              <a:rPr lang="en-US" sz="2200" dirty="0"/>
              <a:t>: Only accessible within class and package.</a:t>
            </a:r>
          </a:p>
        </p:txBody>
      </p:sp>
    </p:spTree>
    <p:extLst>
      <p:ext uri="{BB962C8B-B14F-4D97-AF65-F5344CB8AC3E}">
        <p14:creationId xmlns:p14="http://schemas.microsoft.com/office/powerpoint/2010/main" val="108639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693091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smtClean="0"/>
              <a:t>Protected Access </a:t>
            </a:r>
            <a:r>
              <a:rPr lang="en-US" dirty="0" smtClean="0"/>
              <a:t>Modifier</a:t>
            </a:r>
            <a:endParaRPr lang="en-US" dirty="0"/>
          </a:p>
        </p:txBody>
      </p:sp>
      <p:sp>
        <p:nvSpPr>
          <p:cNvPr id="4" name="Footer Placeholder 3"/>
          <p:cNvSpPr>
            <a:spLocks noGrp="1"/>
          </p:cNvSpPr>
          <p:nvPr>
            <p:ph type="ftr" sz="quarter" idx="11"/>
          </p:nvPr>
        </p:nvSpPr>
        <p:spPr>
          <a:xfrm>
            <a:off x="2438400" y="6383825"/>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060" y="3581400"/>
            <a:ext cx="6117170" cy="22013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058" y="5782712"/>
            <a:ext cx="6117171" cy="6180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059" y="1678272"/>
            <a:ext cx="6117170" cy="1874125"/>
          </a:xfrm>
          <a:prstGeom prst="rect">
            <a:avLst/>
          </a:prstGeom>
        </p:spPr>
      </p:pic>
      <p:sp>
        <p:nvSpPr>
          <p:cNvPr id="3" name="Rectangle 2"/>
          <p:cNvSpPr/>
          <p:nvPr/>
        </p:nvSpPr>
        <p:spPr>
          <a:xfrm>
            <a:off x="228601" y="766232"/>
            <a:ext cx="8116058" cy="830997"/>
          </a:xfrm>
          <a:prstGeom prst="rect">
            <a:avLst/>
          </a:prstGeom>
        </p:spPr>
        <p:txBody>
          <a:bodyPr wrap="square">
            <a:spAutoFit/>
          </a:bodyPr>
          <a:lstStyle/>
          <a:p>
            <a:pPr lvl="1"/>
            <a:r>
              <a:rPr lang="en-US" sz="1600" b="1" dirty="0"/>
              <a:t>Protected</a:t>
            </a:r>
            <a:r>
              <a:rPr lang="en-US" sz="1600" dirty="0"/>
              <a:t>: Accessible within package and outside the package but through inheritance </a:t>
            </a:r>
            <a:r>
              <a:rPr lang="en-US" sz="1600" dirty="0" smtClean="0"/>
              <a:t>only. The </a:t>
            </a:r>
            <a:r>
              <a:rPr lang="en-US" sz="1600" dirty="0"/>
              <a:t>protected access modifier can be applied on the data member, method and constructor. It can't be applied on the class.</a:t>
            </a:r>
          </a:p>
        </p:txBody>
      </p:sp>
    </p:spTree>
    <p:extLst>
      <p:ext uri="{BB962C8B-B14F-4D97-AF65-F5344CB8AC3E}">
        <p14:creationId xmlns:p14="http://schemas.microsoft.com/office/powerpoint/2010/main" val="176300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55905366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dirty="0" smtClean="0"/>
              <a:t>Public Access Modifier</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0" y="3505200"/>
            <a:ext cx="7680027" cy="22013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5706533"/>
            <a:ext cx="7680027" cy="6180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28" y="1401305"/>
            <a:ext cx="7680028" cy="2130357"/>
          </a:xfrm>
          <a:prstGeom prst="rect">
            <a:avLst/>
          </a:prstGeom>
        </p:spPr>
      </p:pic>
      <p:sp>
        <p:nvSpPr>
          <p:cNvPr id="3" name="Rectangle 2"/>
          <p:cNvSpPr/>
          <p:nvPr/>
        </p:nvSpPr>
        <p:spPr>
          <a:xfrm>
            <a:off x="350985" y="692349"/>
            <a:ext cx="7713894" cy="646331"/>
          </a:xfrm>
          <a:prstGeom prst="rect">
            <a:avLst/>
          </a:prstGeom>
        </p:spPr>
        <p:txBody>
          <a:bodyPr wrap="square">
            <a:spAutoFit/>
          </a:bodyPr>
          <a:lstStyle/>
          <a:p>
            <a:pPr lvl="1"/>
            <a:r>
              <a:rPr lang="en-US" b="1" dirty="0"/>
              <a:t>Public</a:t>
            </a:r>
            <a:r>
              <a:rPr lang="en-US" dirty="0"/>
              <a:t>: Accessible everywhere. It has the widest scope among all other modifiers.</a:t>
            </a:r>
          </a:p>
        </p:txBody>
      </p:sp>
    </p:spTree>
    <p:extLst>
      <p:ext uri="{BB962C8B-B14F-4D97-AF65-F5344CB8AC3E}">
        <p14:creationId xmlns:p14="http://schemas.microsoft.com/office/powerpoint/2010/main" val="59066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7392480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288470" y="914400"/>
            <a:ext cx="7941130" cy="5410200"/>
          </a:xfrm>
        </p:spPr>
        <p:txBody>
          <a:bodyPr>
            <a:noAutofit/>
          </a:bodyPr>
          <a:lstStyle/>
          <a:p>
            <a:r>
              <a:rPr lang="en-US" dirty="0" smtClean="0"/>
              <a:t>Exception occurs during the execution of the program due to bug in code or system failure.</a:t>
            </a:r>
          </a:p>
          <a:p>
            <a:r>
              <a:rPr lang="en-US" dirty="0" smtClean="0"/>
              <a:t>Exception in Java are normally of two types.</a:t>
            </a:r>
          </a:p>
          <a:p>
            <a:pPr lvl="1"/>
            <a:r>
              <a:rPr lang="en-US" sz="2000" dirty="0" smtClean="0"/>
              <a:t>Checked Exceptions: </a:t>
            </a:r>
          </a:p>
          <a:p>
            <a:pPr lvl="2"/>
            <a:r>
              <a:rPr lang="en-US" sz="2000" dirty="0" smtClean="0"/>
              <a:t>Checked Exceptions </a:t>
            </a:r>
            <a:r>
              <a:rPr lang="en-US" sz="2000" dirty="0"/>
              <a:t>occurs at the compile time, these are also called as compile time exceptions. These exceptions cannot simply be ignored at the time of </a:t>
            </a:r>
            <a:r>
              <a:rPr lang="en-US" sz="2000" dirty="0" smtClean="0"/>
              <a:t>compilation which means </a:t>
            </a:r>
            <a:r>
              <a:rPr lang="en-US" sz="2000" dirty="0"/>
              <a:t>the programmer should take care </a:t>
            </a:r>
            <a:r>
              <a:rPr lang="en-US" sz="2000" dirty="0" smtClean="0"/>
              <a:t>or handle these exceptions. </a:t>
            </a:r>
            <a:endParaRPr lang="en-US" sz="2000" dirty="0"/>
          </a:p>
          <a:p>
            <a:pPr lvl="2"/>
            <a:r>
              <a:rPr lang="en-US" sz="2000" dirty="0" smtClean="0"/>
              <a:t>Example: Reading file that doesn’t exist.</a:t>
            </a:r>
          </a:p>
          <a:p>
            <a:pPr lvl="1"/>
            <a:r>
              <a:rPr lang="en-US" sz="2000" dirty="0" smtClean="0"/>
              <a:t>Unchecked Exceptions: </a:t>
            </a:r>
          </a:p>
          <a:p>
            <a:pPr lvl="2"/>
            <a:r>
              <a:rPr lang="en-US" sz="2000" dirty="0" smtClean="0"/>
              <a:t>An </a:t>
            </a:r>
            <a:r>
              <a:rPr lang="en-US" sz="2000" dirty="0"/>
              <a:t>unchecked exception is an exception that occurs at the time of execution. These are also called as </a:t>
            </a:r>
            <a:r>
              <a:rPr lang="en-US" sz="2000" b="1" dirty="0"/>
              <a:t>Runtime Exceptions</a:t>
            </a:r>
            <a:r>
              <a:rPr lang="en-US" sz="2000" dirty="0"/>
              <a:t>. These include programming bugs, such as logic errors or improper use of an API. Runtime exceptions are ignored at the time of compilation</a:t>
            </a:r>
            <a:r>
              <a:rPr lang="en-US" sz="2000" dirty="0" smtClean="0"/>
              <a:t>.</a:t>
            </a:r>
          </a:p>
          <a:p>
            <a:pPr lvl="3"/>
            <a:r>
              <a:rPr lang="en-US" sz="2000" dirty="0" smtClean="0"/>
              <a:t>Example: Reading the 6</a:t>
            </a:r>
            <a:r>
              <a:rPr lang="en-US" sz="2000" baseline="30000" dirty="0" smtClean="0"/>
              <a:t>th</a:t>
            </a:r>
            <a:r>
              <a:rPr lang="en-US" sz="2000" dirty="0" smtClean="0"/>
              <a:t> element in 5 element array.</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91752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304800" y="831181"/>
            <a:ext cx="7941130" cy="921419"/>
          </a:xfrm>
        </p:spPr>
        <p:txBody>
          <a:bodyPr>
            <a:normAutofit/>
          </a:bodyPr>
          <a:lstStyle/>
          <a:p>
            <a:r>
              <a:rPr lang="en-US" sz="2200" dirty="0" smtClean="0"/>
              <a:t>Exception Handling in Java is done with try/catch block where the exception are caught in the catch block.</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39" y="5181600"/>
            <a:ext cx="7680027" cy="114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39" y="1752601"/>
            <a:ext cx="7680027" cy="3429000"/>
          </a:xfrm>
          <a:prstGeom prst="rect">
            <a:avLst/>
          </a:prstGeom>
        </p:spPr>
      </p:pic>
    </p:spTree>
    <p:extLst>
      <p:ext uri="{BB962C8B-B14F-4D97-AF65-F5344CB8AC3E}">
        <p14:creationId xmlns:p14="http://schemas.microsoft.com/office/powerpoint/2010/main" val="18257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304800" y="831181"/>
            <a:ext cx="7941130" cy="921419"/>
          </a:xfrm>
        </p:spPr>
        <p:txBody>
          <a:bodyPr>
            <a:normAutofit/>
          </a:bodyPr>
          <a:lstStyle/>
          <a:p>
            <a:r>
              <a:rPr lang="en-US" sz="2200" dirty="0" smtClean="0"/>
              <a:t>You can also declare Exception on method instead of using try/catch block.</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40" y="5181600"/>
            <a:ext cx="7662490" cy="114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39" y="1828801"/>
            <a:ext cx="7646161" cy="3352800"/>
          </a:xfrm>
          <a:prstGeom prst="rect">
            <a:avLst/>
          </a:prstGeom>
        </p:spPr>
      </p:pic>
    </p:spTree>
    <p:extLst>
      <p:ext uri="{BB962C8B-B14F-4D97-AF65-F5344CB8AC3E}">
        <p14:creationId xmlns:p14="http://schemas.microsoft.com/office/powerpoint/2010/main" val="197509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Conditional Expressions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81412348"/>
              </p:ext>
            </p:extLst>
          </p:nvPr>
        </p:nvGraphicFramePr>
        <p:xfrm>
          <a:off x="1077144" y="1342527"/>
          <a:ext cx="7152456" cy="4666018"/>
        </p:xfrm>
        <a:graphic>
          <a:graphicData uri="http://schemas.openxmlformats.org/drawingml/2006/table">
            <a:tbl>
              <a:tblPr firstRow="1" bandRow="1">
                <a:tableStyleId>{5C22544A-7EE6-4342-B048-85BDC9FD1C3A}</a:tableStyleId>
              </a:tblPr>
              <a:tblGrid>
                <a:gridCol w="1788114"/>
                <a:gridCol w="1788114"/>
                <a:gridCol w="1788114"/>
                <a:gridCol w="1788114"/>
              </a:tblGrid>
              <a:tr h="575134">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Condition1</a:t>
                      </a:r>
                    </a:p>
                    <a:p>
                      <a:endParaRPr lang="en-US" dirty="0"/>
                    </a:p>
                  </a:txBody>
                  <a:tcPr/>
                </a:tc>
                <a:tc>
                  <a:txBody>
                    <a:bodyPr/>
                    <a:lstStyle/>
                    <a:p>
                      <a:r>
                        <a:rPr lang="en-US" dirty="0" smtClean="0"/>
                        <a:t>Condition2</a:t>
                      </a:r>
                      <a:endParaRPr lang="en-US" dirty="0"/>
                    </a:p>
                  </a:txBody>
                  <a:tcPr/>
                </a:tc>
                <a:tc>
                  <a:txBody>
                    <a:bodyPr/>
                    <a:lstStyle/>
                    <a:p>
                      <a:r>
                        <a:rPr lang="en-US" dirty="0" smtClean="0"/>
                        <a:t>Result</a:t>
                      </a:r>
                      <a:endParaRPr lang="en-US" dirty="0"/>
                    </a:p>
                  </a:txBody>
                  <a:tcPr/>
                </a:tc>
              </a:tr>
              <a:tr h="575134">
                <a:tc>
                  <a:txBody>
                    <a:bodyPr/>
                    <a:lstStyle/>
                    <a:p>
                      <a:pPr algn="ctr"/>
                      <a:r>
                        <a:rPr lang="en-US" sz="2000" dirty="0" smtClean="0"/>
                        <a:t>&amp;&amp;</a:t>
                      </a:r>
                      <a:endParaRPr lang="en-US" sz="2000"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solidFill>
                            <a:srgbClr val="00B050"/>
                          </a:solidFill>
                        </a:rPr>
                        <a:t>True</a:t>
                      </a:r>
                      <a:endParaRPr lang="en-US" dirty="0">
                        <a:solidFill>
                          <a:srgbClr val="00B050"/>
                        </a:solidFill>
                      </a:endParaRPr>
                    </a:p>
                  </a:txBody>
                  <a:tcPr/>
                </a:tc>
              </a:tr>
              <a:tr h="575134">
                <a:tc>
                  <a:txBody>
                    <a:bodyPr/>
                    <a:lstStyle/>
                    <a:p>
                      <a:pPr algn="ctr"/>
                      <a:r>
                        <a:rPr lang="en-US" sz="2000" dirty="0" smtClean="0"/>
                        <a:t>&amp;&amp;</a:t>
                      </a:r>
                      <a:endParaRPr lang="en-US" sz="2000" dirty="0"/>
                    </a:p>
                  </a:txBody>
                  <a:tcPr/>
                </a:tc>
                <a:tc>
                  <a:txBody>
                    <a:bodyPr/>
                    <a:lstStyle/>
                    <a:p>
                      <a:r>
                        <a:rPr lang="en-US" dirty="0" smtClean="0"/>
                        <a:t>True</a:t>
                      </a:r>
                      <a:endParaRPr lang="en-US" dirty="0"/>
                    </a:p>
                  </a:txBody>
                  <a:tcPr/>
                </a:tc>
                <a:tc>
                  <a:txBody>
                    <a:bodyPr/>
                    <a:lstStyle/>
                    <a:p>
                      <a:r>
                        <a:rPr lang="en-US" dirty="0" smtClean="0"/>
                        <a:t>False</a:t>
                      </a:r>
                      <a:endParaRPr lang="en-US" dirty="0"/>
                    </a:p>
                  </a:txBody>
                  <a:tcPr/>
                </a:tc>
                <a:tc>
                  <a:txBody>
                    <a:bodyPr/>
                    <a:lstStyle/>
                    <a:p>
                      <a:r>
                        <a:rPr lang="en-US" dirty="0" smtClean="0">
                          <a:solidFill>
                            <a:srgbClr val="C00000"/>
                          </a:solidFill>
                        </a:rPr>
                        <a:t>False</a:t>
                      </a:r>
                      <a:endParaRPr lang="en-US" dirty="0">
                        <a:solidFill>
                          <a:srgbClr val="C00000"/>
                        </a:solidFill>
                      </a:endParaRPr>
                    </a:p>
                  </a:txBody>
                  <a:tcPr/>
                </a:tc>
              </a:tr>
              <a:tr h="575134">
                <a:tc>
                  <a:txBody>
                    <a:bodyPr/>
                    <a:lstStyle/>
                    <a:p>
                      <a:pPr algn="ctr"/>
                      <a:r>
                        <a:rPr lang="en-US" sz="2000" dirty="0" smtClean="0"/>
                        <a:t>&amp;&amp;</a:t>
                      </a:r>
                      <a:endParaRPr lang="en-US" sz="2000" dirty="0"/>
                    </a:p>
                  </a:txBody>
                  <a:tcPr/>
                </a:tc>
                <a:tc>
                  <a:txBody>
                    <a:bodyPr/>
                    <a:lstStyle/>
                    <a:p>
                      <a:r>
                        <a:rPr lang="en-US" dirty="0" smtClean="0"/>
                        <a:t>False</a:t>
                      </a:r>
                      <a:endParaRPr lang="en-US" dirty="0"/>
                    </a:p>
                  </a:txBody>
                  <a:tcPr/>
                </a:tc>
                <a:tc>
                  <a:txBody>
                    <a:bodyPr/>
                    <a:lstStyle/>
                    <a:p>
                      <a:r>
                        <a:rPr lang="en-US" dirty="0" smtClean="0"/>
                        <a:t>True</a:t>
                      </a:r>
                      <a:endParaRPr lang="en-US" dirty="0"/>
                    </a:p>
                  </a:txBody>
                  <a:tcPr/>
                </a:tc>
                <a:tc>
                  <a:txBody>
                    <a:bodyPr/>
                    <a:lstStyle/>
                    <a:p>
                      <a:r>
                        <a:rPr lang="en-US" dirty="0" smtClean="0">
                          <a:solidFill>
                            <a:srgbClr val="C00000"/>
                          </a:solidFill>
                        </a:rPr>
                        <a:t>False</a:t>
                      </a:r>
                      <a:endParaRPr lang="en-US" dirty="0">
                        <a:solidFill>
                          <a:srgbClr val="C00000"/>
                        </a:solidFill>
                      </a:endParaRPr>
                    </a:p>
                  </a:txBody>
                  <a:tcPr/>
                </a:tc>
              </a:tr>
              <a:tr h="575134">
                <a:tc>
                  <a:txBody>
                    <a:bodyPr/>
                    <a:lstStyle/>
                    <a:p>
                      <a:r>
                        <a:rPr lang="en-US" dirty="0" smtClean="0"/>
                        <a:t>          ||(OR)</a:t>
                      </a:r>
                      <a:endParaRPr lang="en-US" dirty="0"/>
                    </a:p>
                  </a:txBody>
                  <a:tcPr/>
                </a:tc>
                <a:tc>
                  <a:txBody>
                    <a:bodyPr/>
                    <a:lstStyle/>
                    <a:p>
                      <a:r>
                        <a:rPr lang="en-US" dirty="0" smtClean="0"/>
                        <a:t>True</a:t>
                      </a:r>
                      <a:endParaRPr lang="en-US" dirty="0"/>
                    </a:p>
                  </a:txBody>
                  <a:tcPr/>
                </a:tc>
                <a:tc>
                  <a:txBody>
                    <a:bodyPr/>
                    <a:lstStyle/>
                    <a:p>
                      <a:r>
                        <a:rPr lang="en-US" dirty="0" smtClean="0"/>
                        <a:t>False</a:t>
                      </a:r>
                      <a:endParaRPr lang="en-US" dirty="0"/>
                    </a:p>
                  </a:txBody>
                  <a:tcPr/>
                </a:tc>
                <a:tc>
                  <a:txBody>
                    <a:bodyPr/>
                    <a:lstStyle/>
                    <a:p>
                      <a:r>
                        <a:rPr lang="en-US" dirty="0" smtClean="0">
                          <a:solidFill>
                            <a:srgbClr val="00B050"/>
                          </a:solidFill>
                        </a:rPr>
                        <a:t>True</a:t>
                      </a:r>
                      <a:endParaRPr lang="en-US" dirty="0">
                        <a:solidFill>
                          <a:srgbClr val="00B050"/>
                        </a:solidFill>
                      </a:endParaRPr>
                    </a:p>
                  </a:txBody>
                  <a:tcPr/>
                </a:tc>
              </a:tr>
              <a:tr h="575134">
                <a:tc>
                  <a:txBody>
                    <a:bodyPr/>
                    <a:lstStyle/>
                    <a:p>
                      <a:r>
                        <a:rPr lang="en-US" dirty="0" smtClean="0"/>
                        <a:t>          ||(OR)</a:t>
                      </a:r>
                      <a:endParaRPr lang="en-US" dirty="0"/>
                    </a:p>
                  </a:txBody>
                  <a:tcPr/>
                </a:tc>
                <a:tc>
                  <a:txBody>
                    <a:bodyPr/>
                    <a:lstStyle/>
                    <a:p>
                      <a:r>
                        <a:rPr lang="en-US" dirty="0" smtClean="0"/>
                        <a:t>False</a:t>
                      </a:r>
                      <a:endParaRPr lang="en-US" dirty="0"/>
                    </a:p>
                  </a:txBody>
                  <a:tcPr/>
                </a:tc>
                <a:tc>
                  <a:txBody>
                    <a:bodyPr/>
                    <a:lstStyle/>
                    <a:p>
                      <a:r>
                        <a:rPr lang="en-US" dirty="0" smtClean="0"/>
                        <a:t>True</a:t>
                      </a:r>
                      <a:endParaRPr lang="en-US" dirty="0"/>
                    </a:p>
                  </a:txBody>
                  <a:tcPr/>
                </a:tc>
                <a:tc>
                  <a:txBody>
                    <a:bodyPr/>
                    <a:lstStyle/>
                    <a:p>
                      <a:r>
                        <a:rPr lang="en-US" dirty="0" smtClean="0">
                          <a:solidFill>
                            <a:srgbClr val="00B050"/>
                          </a:solidFill>
                        </a:rPr>
                        <a:t>True</a:t>
                      </a:r>
                      <a:endParaRPr lang="en-US" dirty="0">
                        <a:solidFill>
                          <a:srgbClr val="00B050"/>
                        </a:solidFill>
                      </a:endParaRPr>
                    </a:p>
                  </a:txBody>
                  <a:tcPr/>
                </a:tc>
              </a:tr>
              <a:tr h="575134">
                <a:tc>
                  <a:txBody>
                    <a:bodyPr/>
                    <a:lstStyle/>
                    <a:p>
                      <a:r>
                        <a:rPr lang="en-US" dirty="0" smtClean="0"/>
                        <a:t>          ==</a:t>
                      </a:r>
                      <a:endParaRPr lang="en-US" dirty="0"/>
                    </a:p>
                  </a:txBody>
                  <a:tcPr/>
                </a:tc>
                <a:tc gridSpan="3">
                  <a:txBody>
                    <a:bodyPr/>
                    <a:lstStyle/>
                    <a:p>
                      <a:r>
                        <a:rPr lang="en-US" dirty="0" smtClean="0"/>
                        <a:t>Equal</a:t>
                      </a:r>
                      <a:r>
                        <a:rPr lang="en-US" baseline="0" dirty="0" smtClean="0"/>
                        <a:t> to</a:t>
                      </a:r>
                      <a:endParaRPr lang="en-US" dirty="0"/>
                    </a:p>
                  </a:txBody>
                  <a:tcPr/>
                </a:tc>
                <a:tc hMerge="1">
                  <a:txBody>
                    <a:bodyPr/>
                    <a:lstStyle/>
                    <a:p>
                      <a:endParaRPr lang="en-US" dirty="0"/>
                    </a:p>
                  </a:txBody>
                  <a:tcPr/>
                </a:tc>
                <a:tc hMerge="1">
                  <a:txBody>
                    <a:bodyPr/>
                    <a:lstStyle/>
                    <a:p>
                      <a:endParaRPr lang="en-US" dirty="0"/>
                    </a:p>
                  </a:txBody>
                  <a:tcPr/>
                </a:tc>
              </a:tr>
              <a:tr h="575134">
                <a:tc>
                  <a:txBody>
                    <a:bodyPr/>
                    <a:lstStyle/>
                    <a:p>
                      <a:r>
                        <a:rPr lang="en-US" dirty="0" smtClean="0"/>
                        <a:t>          !=</a:t>
                      </a:r>
                      <a:endParaRPr lang="en-US" dirty="0"/>
                    </a:p>
                  </a:txBody>
                  <a:tcPr/>
                </a:tc>
                <a:tc gridSpan="3">
                  <a:txBody>
                    <a:bodyPr/>
                    <a:lstStyle/>
                    <a:p>
                      <a:r>
                        <a:rPr lang="en-US" dirty="0" smtClean="0"/>
                        <a:t>Not Equal</a:t>
                      </a:r>
                      <a:r>
                        <a:rPr lang="en-US" baseline="0" dirty="0" smtClean="0"/>
                        <a:t> to</a:t>
                      </a:r>
                      <a:endParaRPr lang="en-US" dirty="0"/>
                    </a:p>
                  </a:txBody>
                  <a:tcPr/>
                </a:tc>
                <a:tc hMerge="1">
                  <a:txBody>
                    <a:bodyPr/>
                    <a:lstStyle/>
                    <a:p>
                      <a:endParaRPr lang="en-US"/>
                    </a:p>
                  </a:txBody>
                  <a:tcPr/>
                </a:tc>
                <a:tc hMerge="1">
                  <a:txBody>
                    <a:bodyPr/>
                    <a:lstStyle/>
                    <a:p>
                      <a:endParaRPr lang="en-US"/>
                    </a:p>
                  </a:txBody>
                  <a:tcPr/>
                </a:tc>
              </a:tr>
            </a:tbl>
          </a:graphicData>
        </a:graphic>
      </p:graphicFrame>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9792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305403" y="770784"/>
            <a:ext cx="7941130" cy="1066800"/>
          </a:xfrm>
        </p:spPr>
        <p:txBody>
          <a:bodyPr>
            <a:normAutofit lnSpcReduction="10000"/>
          </a:bodyPr>
          <a:lstStyle/>
          <a:p>
            <a:r>
              <a:rPr lang="en-US" sz="2200" dirty="0" smtClean="0"/>
              <a:t>You can execute your code/statement with Finally block along with try/catch block. Finally block always executes irrespective of occurrence of an exception.</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40" y="1981199"/>
            <a:ext cx="7680026" cy="33369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40" y="5334000"/>
            <a:ext cx="7680026" cy="974797"/>
          </a:xfrm>
          <a:prstGeom prst="rect">
            <a:avLst/>
          </a:prstGeom>
        </p:spPr>
      </p:pic>
    </p:spTree>
    <p:extLst>
      <p:ext uri="{BB962C8B-B14F-4D97-AF65-F5344CB8AC3E}">
        <p14:creationId xmlns:p14="http://schemas.microsoft.com/office/powerpoint/2010/main" val="166933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569733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342900"/>
            <a:ext cx="7924800" cy="685800"/>
          </a:xfrm>
        </p:spPr>
        <p:txBody>
          <a:bodyPr>
            <a:normAutofit fontScale="90000"/>
          </a:bodyPr>
          <a:lstStyle/>
          <a:p>
            <a:r>
              <a:rPr lang="en-US" dirty="0" smtClean="0"/>
              <a:t>File IO</a:t>
            </a:r>
            <a:endParaRPr lang="en-US" dirty="0"/>
          </a:p>
        </p:txBody>
      </p:sp>
      <p:sp>
        <p:nvSpPr>
          <p:cNvPr id="6" name="Content Placeholder 2"/>
          <p:cNvSpPr>
            <a:spLocks noGrp="1"/>
          </p:cNvSpPr>
          <p:nvPr>
            <p:ph idx="1"/>
          </p:nvPr>
        </p:nvSpPr>
        <p:spPr>
          <a:xfrm>
            <a:off x="288470" y="1060450"/>
            <a:ext cx="8398330" cy="4959350"/>
          </a:xfrm>
        </p:spPr>
        <p:txBody>
          <a:bodyPr>
            <a:normAutofit fontScale="92500" lnSpcReduction="20000"/>
          </a:bodyPr>
          <a:lstStyle/>
          <a:p>
            <a:r>
              <a:rPr lang="en-US" sz="2200" dirty="0" smtClean="0"/>
              <a:t>All I/O methods are derived from class </a:t>
            </a:r>
            <a:r>
              <a:rPr lang="en-US" sz="2200" dirty="0" err="1" smtClean="0"/>
              <a:t>java.io</a:t>
            </a:r>
            <a:r>
              <a:rPr lang="en-US" sz="2200" dirty="0" smtClean="0"/>
              <a:t>.</a:t>
            </a:r>
            <a:endParaRPr lang="en-US" sz="2200" dirty="0"/>
          </a:p>
          <a:p>
            <a:r>
              <a:rPr lang="en-US" sz="2200" dirty="0" smtClean="0"/>
              <a:t>File </a:t>
            </a:r>
            <a:r>
              <a:rPr lang="en-US" sz="2200" dirty="0" err="1" smtClean="0"/>
              <a:t>Input/Output</a:t>
            </a:r>
            <a:r>
              <a:rPr lang="en-US" sz="2200" dirty="0" smtClean="0"/>
              <a:t> in Java are performed using stream.</a:t>
            </a:r>
          </a:p>
          <a:p>
            <a:r>
              <a:rPr lang="en-US" sz="2200" dirty="0"/>
              <a:t>A stream can be defined as a sequence of data. There are two kinds of </a:t>
            </a:r>
            <a:r>
              <a:rPr lang="en-US" sz="2200" dirty="0" smtClean="0"/>
              <a:t>streams </a:t>
            </a:r>
            <a:r>
              <a:rPr lang="en-US" sz="2200" dirty="0"/>
              <a:t>−</a:t>
            </a:r>
          </a:p>
          <a:p>
            <a:pPr lvl="1"/>
            <a:r>
              <a:rPr lang="en-US" sz="2200" b="1" dirty="0" err="1"/>
              <a:t>InPutStream</a:t>
            </a:r>
            <a:r>
              <a:rPr lang="en-US" sz="2200" dirty="0"/>
              <a:t> − </a:t>
            </a:r>
            <a:r>
              <a:rPr lang="en-US" sz="2200" dirty="0" smtClean="0"/>
              <a:t>Used to read </a:t>
            </a:r>
            <a:r>
              <a:rPr lang="en-US" sz="2200" dirty="0"/>
              <a:t>data from a source.</a:t>
            </a:r>
          </a:p>
          <a:p>
            <a:pPr lvl="1"/>
            <a:r>
              <a:rPr lang="en-US" sz="2200" b="1" dirty="0" err="1"/>
              <a:t>OutPutStream</a:t>
            </a:r>
            <a:r>
              <a:rPr lang="en-US" sz="2200" dirty="0"/>
              <a:t> − </a:t>
            </a:r>
            <a:r>
              <a:rPr lang="en-US" sz="2200" dirty="0" smtClean="0"/>
              <a:t>Used </a:t>
            </a:r>
            <a:r>
              <a:rPr lang="en-US" sz="2200" dirty="0"/>
              <a:t>for writing data to a destination.</a:t>
            </a:r>
          </a:p>
          <a:p>
            <a:r>
              <a:rPr lang="en-US" sz="2200" dirty="0" smtClean="0"/>
              <a:t>There are various streams that can be used to do I/O functions in Java.</a:t>
            </a:r>
          </a:p>
          <a:p>
            <a:pPr lvl="1"/>
            <a:r>
              <a:rPr lang="en-US" sz="2200" dirty="0" smtClean="0"/>
              <a:t>Byte Streams </a:t>
            </a:r>
            <a:r>
              <a:rPr lang="mr-IN" sz="2200" dirty="0" smtClean="0"/>
              <a:t>–</a:t>
            </a:r>
            <a:r>
              <a:rPr lang="en-US" sz="2200" dirty="0" smtClean="0"/>
              <a:t> Used to perform input and output of 8 bytes.</a:t>
            </a:r>
          </a:p>
          <a:p>
            <a:pPr lvl="2"/>
            <a:r>
              <a:rPr lang="en-US" sz="2200" dirty="0"/>
              <a:t>Mostly Commonly used is </a:t>
            </a:r>
            <a:r>
              <a:rPr lang="en-US" sz="2200" dirty="0" err="1" smtClean="0"/>
              <a:t>FileReader</a:t>
            </a:r>
            <a:r>
              <a:rPr lang="en-US" sz="2200" dirty="0" smtClean="0"/>
              <a:t> and </a:t>
            </a:r>
            <a:r>
              <a:rPr lang="en-US" sz="2200" dirty="0" err="1" smtClean="0"/>
              <a:t>FileWriter</a:t>
            </a:r>
            <a:r>
              <a:rPr lang="en-US" sz="2200" dirty="0" smtClean="0"/>
              <a:t> class.</a:t>
            </a:r>
          </a:p>
          <a:p>
            <a:pPr lvl="1"/>
            <a:r>
              <a:rPr lang="en-US" sz="2200" dirty="0" smtClean="0"/>
              <a:t>Character Streams: Used to perform input and output of 16 bytes.</a:t>
            </a:r>
          </a:p>
          <a:p>
            <a:pPr lvl="2"/>
            <a:r>
              <a:rPr lang="en-US" sz="2200" dirty="0" smtClean="0"/>
              <a:t>Mostly Commonly used is </a:t>
            </a:r>
            <a:r>
              <a:rPr lang="en-US" sz="2200" dirty="0" err="1" smtClean="0"/>
              <a:t>FileInputStream</a:t>
            </a:r>
            <a:r>
              <a:rPr lang="en-US" sz="2200" dirty="0" smtClean="0"/>
              <a:t> and </a:t>
            </a:r>
            <a:r>
              <a:rPr lang="en-US" sz="2200" dirty="0" err="1" smtClean="0"/>
              <a:t>FileOutputStream</a:t>
            </a:r>
            <a:r>
              <a:rPr lang="en-US" sz="2200" dirty="0" smtClean="0"/>
              <a:t> class.</a:t>
            </a:r>
          </a:p>
          <a:p>
            <a:pPr lvl="1"/>
            <a:r>
              <a:rPr lang="en-US" sz="2200" dirty="0" smtClean="0"/>
              <a:t>Standard </a:t>
            </a:r>
            <a:r>
              <a:rPr lang="en-US" sz="2200" dirty="0"/>
              <a:t>Streams: </a:t>
            </a:r>
            <a:r>
              <a:rPr lang="en-US" sz="2200" dirty="0" smtClean="0"/>
              <a:t>Standard stream to provide standard I/O where the user can take input from keyboard and produce output in computer screen.</a:t>
            </a:r>
            <a:endParaRPr lang="en-US" sz="2200" dirty="0"/>
          </a:p>
          <a:p>
            <a:pPr lvl="2"/>
            <a:r>
              <a:rPr lang="en-US" sz="2200" dirty="0"/>
              <a:t>Mostly Commonly used </a:t>
            </a:r>
            <a:r>
              <a:rPr lang="en-US" sz="2200" dirty="0" smtClean="0"/>
              <a:t>is </a:t>
            </a:r>
            <a:r>
              <a:rPr lang="en-US" sz="2200" dirty="0" err="1" smtClean="0"/>
              <a:t>System.in</a:t>
            </a:r>
            <a:r>
              <a:rPr lang="en-US" sz="2200" dirty="0" smtClean="0"/>
              <a:t>, </a:t>
            </a:r>
            <a:r>
              <a:rPr lang="en-US" sz="2200" dirty="0" err="1" smtClean="0"/>
              <a:t>System.out</a:t>
            </a:r>
            <a:r>
              <a:rPr lang="en-US" sz="2200" dirty="0" smtClean="0"/>
              <a:t> and </a:t>
            </a:r>
            <a:r>
              <a:rPr lang="en-US" sz="2200" dirty="0" err="1" smtClean="0"/>
              <a:t>System.err</a:t>
            </a:r>
            <a:r>
              <a:rPr lang="en-US" sz="2200" dirty="0" smtClean="0"/>
              <a:t>.</a:t>
            </a:r>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534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dirty="0" smtClean="0"/>
              <a:t>File IO - ByteStream</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486399"/>
            <a:ext cx="7680027" cy="8381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762001"/>
            <a:ext cx="7680027" cy="4614742"/>
          </a:xfrm>
          <a:prstGeom prst="rect">
            <a:avLst/>
          </a:prstGeom>
        </p:spPr>
      </p:pic>
    </p:spTree>
    <p:extLst>
      <p:ext uri="{BB962C8B-B14F-4D97-AF65-F5344CB8AC3E}">
        <p14:creationId xmlns:p14="http://schemas.microsoft.com/office/powerpoint/2010/main" val="6797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dirty="0" smtClean="0"/>
              <a:t>File IO </a:t>
            </a:r>
            <a:r>
              <a:rPr lang="mr-IN" dirty="0" smtClean="0"/>
              <a:t>–</a:t>
            </a:r>
            <a:r>
              <a:rPr lang="en-US" dirty="0" smtClean="0"/>
              <a:t> ByteStream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2" y="5257800"/>
            <a:ext cx="7580518" cy="10667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82" y="714624"/>
            <a:ext cx="7580518" cy="4543176"/>
          </a:xfrm>
          <a:prstGeom prst="rect">
            <a:avLst/>
          </a:prstGeom>
        </p:spPr>
      </p:pic>
    </p:spTree>
    <p:extLst>
      <p:ext uri="{BB962C8B-B14F-4D97-AF65-F5344CB8AC3E}">
        <p14:creationId xmlns:p14="http://schemas.microsoft.com/office/powerpoint/2010/main" val="27873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8344736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086600" cy="503786"/>
          </a:xfrm>
        </p:spPr>
        <p:txBody>
          <a:bodyPr>
            <a:normAutofit fontScale="90000"/>
          </a:bodyPr>
          <a:lstStyle/>
          <a:p>
            <a:r>
              <a:rPr lang="en-US" dirty="0" smtClean="0"/>
              <a:t>File IO - CharacterStream</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486399"/>
            <a:ext cx="7680027" cy="8381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914400"/>
            <a:ext cx="7680027" cy="4571999"/>
          </a:xfrm>
          <a:prstGeom prst="rect">
            <a:avLst/>
          </a:prstGeom>
        </p:spPr>
      </p:pic>
    </p:spTree>
    <p:extLst>
      <p:ext uri="{BB962C8B-B14F-4D97-AF65-F5344CB8AC3E}">
        <p14:creationId xmlns:p14="http://schemas.microsoft.com/office/powerpoint/2010/main" val="78080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File IO </a:t>
            </a:r>
            <a:r>
              <a:rPr lang="mr-IN" dirty="0" smtClean="0"/>
              <a:t>–</a:t>
            </a:r>
            <a:r>
              <a:rPr lang="en-US" dirty="0" smtClean="0"/>
              <a:t> CharacterStream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7" y="5486399"/>
            <a:ext cx="7680027" cy="8381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914400"/>
            <a:ext cx="7680026" cy="4571999"/>
          </a:xfrm>
          <a:prstGeom prst="rect">
            <a:avLst/>
          </a:prstGeom>
        </p:spPr>
      </p:pic>
    </p:spTree>
    <p:extLst>
      <p:ext uri="{BB962C8B-B14F-4D97-AF65-F5344CB8AC3E}">
        <p14:creationId xmlns:p14="http://schemas.microsoft.com/office/powerpoint/2010/main" val="78445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9443429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JUnit</a:t>
            </a:r>
            <a:endParaRPr lang="en-US" dirty="0"/>
          </a:p>
        </p:txBody>
      </p:sp>
      <p:sp>
        <p:nvSpPr>
          <p:cNvPr id="6" name="Content Placeholder 2"/>
          <p:cNvSpPr>
            <a:spLocks noGrp="1"/>
          </p:cNvSpPr>
          <p:nvPr>
            <p:ph idx="1"/>
          </p:nvPr>
        </p:nvSpPr>
        <p:spPr>
          <a:xfrm>
            <a:off x="533400" y="1022350"/>
            <a:ext cx="8229600" cy="5302250"/>
          </a:xfrm>
        </p:spPr>
        <p:txBody>
          <a:bodyPr>
            <a:normAutofit lnSpcReduction="10000"/>
          </a:bodyPr>
          <a:lstStyle/>
          <a:p>
            <a:r>
              <a:rPr lang="en-US" sz="2200" dirty="0" smtClean="0"/>
              <a:t>Junit is a Testing Framework for Java that helps us to perform unit tests for our java code that we have written.</a:t>
            </a:r>
          </a:p>
          <a:p>
            <a:r>
              <a:rPr lang="en-US" sz="2200" dirty="0" smtClean="0"/>
              <a:t>JUnit uses annotations to identify methods that specify a test.</a:t>
            </a:r>
          </a:p>
          <a:p>
            <a:r>
              <a:rPr lang="en-US" sz="2200" dirty="0" smtClean="0"/>
              <a:t>JUnit Test method are annotated by @Test annotation.</a:t>
            </a:r>
          </a:p>
          <a:p>
            <a:r>
              <a:rPr lang="en-US" sz="2200" dirty="0" smtClean="0"/>
              <a:t>JUnit(4.3) uses following annotations.</a:t>
            </a:r>
          </a:p>
          <a:p>
            <a:pPr lvl="1"/>
            <a:r>
              <a:rPr lang="en-US" dirty="0" smtClean="0"/>
              <a:t>Import </a:t>
            </a:r>
            <a:r>
              <a:rPr lang="en-US" dirty="0" err="1" smtClean="0"/>
              <a:t>org.junit</a:t>
            </a:r>
            <a:r>
              <a:rPr lang="en-US" dirty="0" smtClean="0"/>
              <a:t>.* - Imports all Junit classes</a:t>
            </a:r>
          </a:p>
          <a:p>
            <a:pPr lvl="1"/>
            <a:r>
              <a:rPr lang="en-US" b="1" dirty="0" smtClean="0"/>
              <a:t>@Test </a:t>
            </a:r>
            <a:r>
              <a:rPr lang="mr-IN" dirty="0" smtClean="0"/>
              <a:t>–</a:t>
            </a:r>
            <a:r>
              <a:rPr lang="en-US" dirty="0" smtClean="0"/>
              <a:t> Identifies a method as a test method.</a:t>
            </a:r>
          </a:p>
          <a:p>
            <a:pPr lvl="1"/>
            <a:r>
              <a:rPr lang="en-US" b="1" dirty="0" smtClean="0"/>
              <a:t>@Before </a:t>
            </a:r>
            <a:r>
              <a:rPr lang="mr-IN" dirty="0" smtClean="0"/>
              <a:t>–</a:t>
            </a:r>
            <a:r>
              <a:rPr lang="en-US" dirty="0" smtClean="0"/>
              <a:t> Method executed before each test.</a:t>
            </a:r>
          </a:p>
          <a:p>
            <a:pPr lvl="1"/>
            <a:r>
              <a:rPr lang="en-US" b="1" dirty="0" smtClean="0"/>
              <a:t>@After- </a:t>
            </a:r>
            <a:r>
              <a:rPr lang="en-US" dirty="0" smtClean="0"/>
              <a:t>Executed after each test.</a:t>
            </a:r>
          </a:p>
          <a:p>
            <a:pPr lvl="1"/>
            <a:r>
              <a:rPr lang="en-US" b="1" dirty="0" smtClean="0"/>
              <a:t>@</a:t>
            </a:r>
            <a:r>
              <a:rPr lang="en-US" b="1" dirty="0" err="1" smtClean="0"/>
              <a:t>BeforeClass</a:t>
            </a:r>
            <a:r>
              <a:rPr lang="en-US" b="1" dirty="0" smtClean="0"/>
              <a:t> </a:t>
            </a:r>
            <a:r>
              <a:rPr lang="mr-IN" dirty="0" smtClean="0"/>
              <a:t>–</a:t>
            </a:r>
            <a:r>
              <a:rPr lang="en-US" dirty="0" smtClean="0"/>
              <a:t> Executed Once, before start of all tests.</a:t>
            </a:r>
          </a:p>
          <a:p>
            <a:pPr lvl="1"/>
            <a:r>
              <a:rPr lang="en-US" b="1" dirty="0" smtClean="0"/>
              <a:t>@</a:t>
            </a:r>
            <a:r>
              <a:rPr lang="en-US" b="1" dirty="0" err="1" smtClean="0"/>
              <a:t>AfterClass</a:t>
            </a:r>
            <a:r>
              <a:rPr lang="en-US" b="1" dirty="0" smtClean="0"/>
              <a:t> </a:t>
            </a:r>
            <a:r>
              <a:rPr lang="mr-IN" dirty="0" smtClean="0"/>
              <a:t>–</a:t>
            </a:r>
            <a:r>
              <a:rPr lang="en-US" dirty="0" smtClean="0"/>
              <a:t> </a:t>
            </a:r>
            <a:r>
              <a:rPr lang="en-US" dirty="0" err="1" smtClean="0"/>
              <a:t>Exected</a:t>
            </a:r>
            <a:r>
              <a:rPr lang="en-US" dirty="0" smtClean="0"/>
              <a:t> Once, after all tests have been finished.</a:t>
            </a:r>
          </a:p>
          <a:p>
            <a:pPr lvl="1"/>
            <a:r>
              <a:rPr lang="en-US" b="1" dirty="0" smtClean="0"/>
              <a:t>@Ignore </a:t>
            </a:r>
            <a:r>
              <a:rPr lang="mr-IN" dirty="0" smtClean="0"/>
              <a:t>–</a:t>
            </a:r>
            <a:r>
              <a:rPr lang="en-US" dirty="0" smtClean="0"/>
              <a:t> Marks that test should be disabled.</a:t>
            </a:r>
          </a:p>
          <a:p>
            <a:pPr lvl="1"/>
            <a:r>
              <a:rPr lang="en-US" b="1" dirty="0" smtClean="0"/>
              <a:t>@Test(expected=</a:t>
            </a:r>
            <a:r>
              <a:rPr lang="en-US" b="1" dirty="0" err="1" smtClean="0"/>
              <a:t>Exception.class</a:t>
            </a:r>
            <a:r>
              <a:rPr lang="en-US" b="1" dirty="0" smtClean="0"/>
              <a:t>)</a:t>
            </a:r>
            <a:r>
              <a:rPr lang="en-US" dirty="0" smtClean="0"/>
              <a:t> </a:t>
            </a:r>
            <a:r>
              <a:rPr lang="mr-IN" dirty="0" smtClean="0"/>
              <a:t>–</a:t>
            </a:r>
            <a:r>
              <a:rPr lang="en-US" dirty="0" smtClean="0"/>
              <a:t> Fails if the method does not throw the named exception.</a:t>
            </a:r>
          </a:p>
          <a:p>
            <a:pPr lvl="1"/>
            <a:r>
              <a:rPr lang="en-US" b="1" dirty="0" smtClean="0"/>
              <a:t>@Test(timeout=100) - </a:t>
            </a:r>
            <a:r>
              <a:rPr lang="en-US" dirty="0" smtClean="0"/>
              <a:t>Fails if the method takes longer than 100 milliseconds.</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3333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Conditional Expressions</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219200"/>
            <a:ext cx="6934200" cy="3505199"/>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762500"/>
            <a:ext cx="6934200" cy="1371600"/>
          </a:xfrm>
          <a:prstGeom prst="rect">
            <a:avLst/>
          </a:prstGeom>
        </p:spPr>
      </p:pic>
    </p:spTree>
    <p:extLst>
      <p:ext uri="{BB962C8B-B14F-4D97-AF65-F5344CB8AC3E}">
        <p14:creationId xmlns:p14="http://schemas.microsoft.com/office/powerpoint/2010/main" val="13662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274733"/>
            <a:ext cx="7488772" cy="8381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7" y="726028"/>
            <a:ext cx="7488773" cy="13652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28" y="2108203"/>
            <a:ext cx="7488772" cy="3149597"/>
          </a:xfrm>
          <a:prstGeom prst="rect">
            <a:avLst/>
          </a:prstGeom>
        </p:spPr>
      </p:pic>
    </p:spTree>
    <p:extLst>
      <p:ext uri="{BB962C8B-B14F-4D97-AF65-F5344CB8AC3E}">
        <p14:creationId xmlns:p14="http://schemas.microsoft.com/office/powerpoint/2010/main" val="15141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JUnit</a:t>
            </a:r>
            <a:endParaRPr lang="en-US" dirty="0"/>
          </a:p>
        </p:txBody>
      </p:sp>
      <p:sp>
        <p:nvSpPr>
          <p:cNvPr id="6" name="Content Placeholder 2"/>
          <p:cNvSpPr>
            <a:spLocks noGrp="1"/>
          </p:cNvSpPr>
          <p:nvPr>
            <p:ph idx="1"/>
          </p:nvPr>
        </p:nvSpPr>
        <p:spPr>
          <a:xfrm>
            <a:off x="280003" y="755650"/>
            <a:ext cx="8025797" cy="5416550"/>
          </a:xfrm>
        </p:spPr>
        <p:txBody>
          <a:bodyPr>
            <a:normAutofit lnSpcReduction="10000"/>
          </a:bodyPr>
          <a:lstStyle/>
          <a:p>
            <a:r>
              <a:rPr lang="en-US" sz="2200" dirty="0" smtClean="0"/>
              <a:t>Junit provides static methods to test for certain conditions with the Assert class. </a:t>
            </a:r>
          </a:p>
          <a:p>
            <a:r>
              <a:rPr lang="en-US" sz="2200" dirty="0" smtClean="0"/>
              <a:t>Assert statements typically start with assert.</a:t>
            </a:r>
          </a:p>
          <a:p>
            <a:r>
              <a:rPr lang="en-US" sz="2200" dirty="0" smtClean="0"/>
              <a:t>Assert statements compares the actual value returned by a test to the expected value and throws AssertionException if the comparison value.</a:t>
            </a:r>
          </a:p>
          <a:p>
            <a:r>
              <a:rPr lang="en-US" sz="2200" dirty="0" smtClean="0"/>
              <a:t>Assert uses following methods.</a:t>
            </a:r>
          </a:p>
          <a:p>
            <a:pPr lvl="1"/>
            <a:r>
              <a:rPr lang="en-US" dirty="0" smtClean="0"/>
              <a:t>Fail([message]) </a:t>
            </a:r>
            <a:r>
              <a:rPr lang="mr-IN" dirty="0" smtClean="0"/>
              <a:t>–</a:t>
            </a:r>
            <a:r>
              <a:rPr lang="en-US" dirty="0" smtClean="0"/>
              <a:t> fail the method.</a:t>
            </a:r>
          </a:p>
          <a:p>
            <a:pPr lvl="1"/>
            <a:r>
              <a:rPr lang="en-US" dirty="0" smtClean="0"/>
              <a:t>assertTrue(message, boolean) </a:t>
            </a:r>
            <a:r>
              <a:rPr lang="mr-IN" dirty="0" smtClean="0"/>
              <a:t>–</a:t>
            </a:r>
            <a:r>
              <a:rPr lang="en-US" dirty="0" smtClean="0"/>
              <a:t> Checks that the boolean condition is true.</a:t>
            </a:r>
          </a:p>
          <a:p>
            <a:pPr lvl="1"/>
            <a:r>
              <a:rPr lang="en-US" dirty="0" smtClean="0"/>
              <a:t>assertFalse(message, boolean) </a:t>
            </a:r>
            <a:r>
              <a:rPr lang="mr-IN" dirty="0" smtClean="0"/>
              <a:t>–</a:t>
            </a:r>
            <a:r>
              <a:rPr lang="en-US" dirty="0" smtClean="0"/>
              <a:t> Checks that the boolean condition is false.</a:t>
            </a:r>
          </a:p>
          <a:p>
            <a:pPr lvl="1"/>
            <a:r>
              <a:rPr lang="en-US" dirty="0" smtClean="0"/>
              <a:t>assertEquals([message], expected, actual) </a:t>
            </a:r>
            <a:r>
              <a:rPr lang="mr-IN" dirty="0" smtClean="0"/>
              <a:t>–</a:t>
            </a:r>
            <a:r>
              <a:rPr lang="en-US" dirty="0" smtClean="0"/>
              <a:t> Tests that two values are same.</a:t>
            </a:r>
          </a:p>
          <a:p>
            <a:pPr lvl="1"/>
            <a:r>
              <a:rPr lang="en-US" dirty="0" smtClean="0"/>
              <a:t>assertNull(message, object) </a:t>
            </a:r>
            <a:r>
              <a:rPr lang="mr-IN" dirty="0" smtClean="0"/>
              <a:t>–</a:t>
            </a:r>
            <a:r>
              <a:rPr lang="en-US" dirty="0" smtClean="0"/>
              <a:t> Check that the object is null.</a:t>
            </a:r>
          </a:p>
          <a:p>
            <a:pPr lvl="1"/>
            <a:r>
              <a:rPr lang="en-US" dirty="0" smtClean="0"/>
              <a:t>assertNotNull([message], object) </a:t>
            </a:r>
            <a:r>
              <a:rPr lang="mr-IN" dirty="0" smtClean="0"/>
              <a:t>–</a:t>
            </a:r>
            <a:r>
              <a:rPr lang="en-US" dirty="0" smtClean="0"/>
              <a:t> Check that the object is not null.</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78984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274733"/>
            <a:ext cx="7488772" cy="8381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7" y="726028"/>
            <a:ext cx="7488773" cy="13652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28" y="2108203"/>
            <a:ext cx="7488772" cy="3149597"/>
          </a:xfrm>
          <a:prstGeom prst="rect">
            <a:avLst/>
          </a:prstGeom>
        </p:spPr>
      </p:pic>
    </p:spTree>
    <p:extLst>
      <p:ext uri="{BB962C8B-B14F-4D97-AF65-F5344CB8AC3E}">
        <p14:creationId xmlns:p14="http://schemas.microsoft.com/office/powerpoint/2010/main" val="66946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 </a:t>
            </a:r>
            <a:r>
              <a:rPr lang="mr-IN" dirty="0" smtClean="0"/>
              <a:t>–</a:t>
            </a:r>
            <a:r>
              <a:rPr lang="en-US" dirty="0" smtClean="0"/>
              <a:t> Before/After Test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176754"/>
            <a:ext cx="7488771" cy="11478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8" y="952658"/>
            <a:ext cx="7488771" cy="4224096"/>
          </a:xfrm>
          <a:prstGeom prst="rect">
            <a:avLst/>
          </a:prstGeom>
        </p:spPr>
      </p:pic>
    </p:spTree>
    <p:extLst>
      <p:ext uri="{BB962C8B-B14F-4D97-AF65-F5344CB8AC3E}">
        <p14:creationId xmlns:p14="http://schemas.microsoft.com/office/powerpoint/2010/main" val="9401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 </a:t>
            </a:r>
            <a:r>
              <a:rPr lang="mr-IN" dirty="0" smtClean="0"/>
              <a:t>–</a:t>
            </a:r>
            <a:r>
              <a:rPr lang="en-US" dirty="0" smtClean="0"/>
              <a:t> Before/After Class</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6" y="5334000"/>
            <a:ext cx="7488772" cy="97280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6" y="709091"/>
            <a:ext cx="7488772" cy="4624909"/>
          </a:xfrm>
          <a:prstGeom prst="rect">
            <a:avLst/>
          </a:prstGeom>
        </p:spPr>
      </p:pic>
    </p:spTree>
    <p:extLst>
      <p:ext uri="{BB962C8B-B14F-4D97-AF65-F5344CB8AC3E}">
        <p14:creationId xmlns:p14="http://schemas.microsoft.com/office/powerpoint/2010/main" val="207072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 Suite</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4495800"/>
            <a:ext cx="7488771" cy="18287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8" y="800110"/>
            <a:ext cx="7488772" cy="3695690"/>
          </a:xfrm>
          <a:prstGeom prst="rect">
            <a:avLst/>
          </a:prstGeom>
        </p:spPr>
      </p:pic>
    </p:spTree>
    <p:extLst>
      <p:ext uri="{BB962C8B-B14F-4D97-AF65-F5344CB8AC3E}">
        <p14:creationId xmlns:p14="http://schemas.microsoft.com/office/powerpoint/2010/main" val="157949397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067581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Introduction to Maven</a:t>
            </a:r>
            <a:endParaRPr lang="en-US" dirty="0"/>
          </a:p>
        </p:txBody>
      </p:sp>
      <p:sp>
        <p:nvSpPr>
          <p:cNvPr id="6" name="Content Placeholder 2"/>
          <p:cNvSpPr>
            <a:spLocks noGrp="1"/>
          </p:cNvSpPr>
          <p:nvPr>
            <p:ph idx="1"/>
          </p:nvPr>
        </p:nvSpPr>
        <p:spPr>
          <a:xfrm>
            <a:off x="280003" y="755650"/>
            <a:ext cx="8025797" cy="5416550"/>
          </a:xfrm>
        </p:spPr>
        <p:txBody>
          <a:bodyPr>
            <a:normAutofit fontScale="92500" lnSpcReduction="10000"/>
          </a:bodyPr>
          <a:lstStyle/>
          <a:p>
            <a:r>
              <a:rPr lang="en-US" sz="2400" dirty="0"/>
              <a:t>Apache Maven is a software project management and comprehension tool</a:t>
            </a:r>
            <a:r>
              <a:rPr lang="en-US" sz="2400" dirty="0" smtClean="0"/>
              <a:t>.</a:t>
            </a:r>
          </a:p>
          <a:p>
            <a:r>
              <a:rPr lang="en-US" sz="2400" dirty="0" smtClean="0"/>
              <a:t>It uses the </a:t>
            </a:r>
            <a:r>
              <a:rPr lang="en-US" sz="2400" dirty="0"/>
              <a:t>concept of a project object model (POM), </a:t>
            </a:r>
            <a:r>
              <a:rPr lang="en-US" sz="2400" dirty="0" smtClean="0"/>
              <a:t>which can </a:t>
            </a:r>
            <a:r>
              <a:rPr lang="en-US" sz="2400" dirty="0"/>
              <a:t>manage a project's build, reporting and documentation from a central piece of </a:t>
            </a:r>
            <a:r>
              <a:rPr lang="en-US" sz="2400" dirty="0" smtClean="0"/>
              <a:t>information.</a:t>
            </a:r>
          </a:p>
          <a:p>
            <a:r>
              <a:rPr lang="en-US" sz="2400" dirty="0"/>
              <a:t>Maven’s primary goal is to allow a developer to comprehend the complete state of a development effort in the shortest period of time. </a:t>
            </a:r>
            <a:endParaRPr lang="en-US" sz="2400" dirty="0" smtClean="0"/>
          </a:p>
          <a:p>
            <a:r>
              <a:rPr lang="en-US" sz="2400" dirty="0" smtClean="0"/>
              <a:t>In </a:t>
            </a:r>
            <a:r>
              <a:rPr lang="en-US" sz="2400" dirty="0"/>
              <a:t>order to attain this goal there are several areas of concern that Maven attempts to deal with:</a:t>
            </a:r>
          </a:p>
          <a:p>
            <a:pPr lvl="1"/>
            <a:r>
              <a:rPr lang="en-US" sz="2200" dirty="0"/>
              <a:t>Making the build process easy</a:t>
            </a:r>
          </a:p>
          <a:p>
            <a:pPr lvl="1"/>
            <a:r>
              <a:rPr lang="en-US" sz="2200" dirty="0"/>
              <a:t>Providing a uniform build system</a:t>
            </a:r>
          </a:p>
          <a:p>
            <a:pPr lvl="1"/>
            <a:r>
              <a:rPr lang="en-US" sz="2200" dirty="0"/>
              <a:t>Providing quality project information</a:t>
            </a:r>
          </a:p>
          <a:p>
            <a:pPr lvl="1"/>
            <a:r>
              <a:rPr lang="en-US" sz="2200" dirty="0"/>
              <a:t>Providing guidelines for best practices development</a:t>
            </a:r>
          </a:p>
          <a:p>
            <a:pPr lvl="1"/>
            <a:r>
              <a:rPr lang="en-US" sz="2200" dirty="0"/>
              <a:t>Allowing transparent migration to new features</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13709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POM example</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442" y="990601"/>
            <a:ext cx="8366158" cy="5159550"/>
          </a:xfrm>
        </p:spPr>
      </p:pic>
    </p:spTree>
    <p:extLst>
      <p:ext uri="{BB962C8B-B14F-4D97-AF65-F5344CB8AC3E}">
        <p14:creationId xmlns:p14="http://schemas.microsoft.com/office/powerpoint/2010/main" val="126814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Download for MAC</a:t>
            </a:r>
            <a:endParaRPr lang="en-US" dirty="0"/>
          </a:p>
        </p:txBody>
      </p:sp>
      <p:sp>
        <p:nvSpPr>
          <p:cNvPr id="6" name="Content Placeholder 2"/>
          <p:cNvSpPr>
            <a:spLocks noGrp="1"/>
          </p:cNvSpPr>
          <p:nvPr>
            <p:ph idx="1"/>
          </p:nvPr>
        </p:nvSpPr>
        <p:spPr>
          <a:xfrm>
            <a:off x="280004" y="901700"/>
            <a:ext cx="8406796" cy="2451100"/>
          </a:xfrm>
        </p:spPr>
        <p:txBody>
          <a:bodyPr>
            <a:normAutofit fontScale="62500" lnSpcReduction="20000"/>
          </a:bodyPr>
          <a:lstStyle/>
          <a:p>
            <a:r>
              <a:rPr lang="en-US" sz="2900" dirty="0" smtClean="0"/>
              <a:t>Download Maven build </a:t>
            </a:r>
            <a:r>
              <a:rPr lang="en-US" sz="2900" dirty="0"/>
              <a:t>tool from </a:t>
            </a:r>
            <a:r>
              <a:rPr lang="en-US" sz="2900" dirty="0" smtClean="0"/>
              <a:t>https</a:t>
            </a:r>
            <a:r>
              <a:rPr lang="en-US" sz="2900" dirty="0"/>
              <a:t>://</a:t>
            </a:r>
            <a:r>
              <a:rPr lang="en-US" sz="2900" dirty="0" err="1"/>
              <a:t>maven.apache.org</a:t>
            </a:r>
            <a:r>
              <a:rPr lang="en-US" sz="2900" dirty="0"/>
              <a:t>/</a:t>
            </a:r>
            <a:r>
              <a:rPr lang="en-US" sz="2900" dirty="0" err="1"/>
              <a:t>download.cgi</a:t>
            </a:r>
            <a:endParaRPr lang="en-US" sz="2900" dirty="0" smtClean="0"/>
          </a:p>
          <a:p>
            <a:r>
              <a:rPr lang="en-US" sz="2900" dirty="0" smtClean="0"/>
              <a:t>Unzip the maven and put it in Documents folder.</a:t>
            </a:r>
          </a:p>
          <a:p>
            <a:r>
              <a:rPr lang="en-US" sz="2900" dirty="0"/>
              <a:t>Ensure JAVA_HOME environment variable is set and points to your JDK </a:t>
            </a:r>
            <a:r>
              <a:rPr lang="en-US" sz="2900" dirty="0" smtClean="0"/>
              <a:t>installation.</a:t>
            </a:r>
            <a:r>
              <a:rPr lang="en-US" sz="2900" dirty="0"/>
              <a:t> </a:t>
            </a:r>
            <a:endParaRPr lang="en-US" sz="2900" dirty="0" smtClean="0"/>
          </a:p>
          <a:p>
            <a:r>
              <a:rPr lang="en-US" sz="2900" dirty="0" smtClean="0"/>
              <a:t>Add </a:t>
            </a:r>
            <a:r>
              <a:rPr lang="en-US" sz="2900" dirty="0"/>
              <a:t>the bin directory of the created directory apache-maven-3.5.2 to the PATH environment </a:t>
            </a:r>
            <a:r>
              <a:rPr lang="en-US" sz="2900" dirty="0" smtClean="0"/>
              <a:t>variable</a:t>
            </a:r>
          </a:p>
          <a:p>
            <a:r>
              <a:rPr lang="en-US" sz="2900" dirty="0" smtClean="0"/>
              <a:t>Now put the path of the maven in System Properties</a:t>
            </a:r>
          </a:p>
          <a:p>
            <a:r>
              <a:rPr lang="en-US" sz="2900" dirty="0" smtClean="0"/>
              <a:t>Now verify that the maven is installed using the command below.</a:t>
            </a:r>
          </a:p>
          <a:p>
            <a:pPr marL="320040" lvl="1" indent="0">
              <a:buNone/>
            </a:pPr>
            <a:r>
              <a:rPr lang="en-US" sz="2900" dirty="0" smtClean="0"/>
              <a:t>	</a:t>
            </a:r>
            <a:r>
              <a:rPr lang="en-US" sz="2900" dirty="0" err="1" smtClean="0"/>
              <a:t>mvn</a:t>
            </a:r>
            <a:r>
              <a:rPr lang="en-US" sz="2900" dirty="0" smtClean="0"/>
              <a:t> -version</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570" y="3657600"/>
            <a:ext cx="6015264" cy="2520950"/>
          </a:xfrm>
          <a:prstGeom prst="rect">
            <a:avLst/>
          </a:prstGeom>
        </p:spPr>
      </p:pic>
    </p:spTree>
    <p:extLst>
      <p:ext uri="{BB962C8B-B14F-4D97-AF65-F5344CB8AC3E}">
        <p14:creationId xmlns:p14="http://schemas.microsoft.com/office/powerpoint/2010/main" val="145863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Conditional Expressions</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100" y="1163085"/>
            <a:ext cx="7239000" cy="3429000"/>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 y="4715295"/>
            <a:ext cx="7239000" cy="1456905"/>
          </a:xfrm>
          <a:prstGeom prst="rect">
            <a:avLst/>
          </a:prstGeom>
        </p:spPr>
      </p:pic>
    </p:spTree>
    <p:extLst>
      <p:ext uri="{BB962C8B-B14F-4D97-AF65-F5344CB8AC3E}">
        <p14:creationId xmlns:p14="http://schemas.microsoft.com/office/powerpoint/2010/main" val="114781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Download for Windows</a:t>
            </a:r>
            <a:endParaRPr lang="en-US" dirty="0"/>
          </a:p>
        </p:txBody>
      </p:sp>
      <p:sp>
        <p:nvSpPr>
          <p:cNvPr id="6" name="Content Placeholder 2"/>
          <p:cNvSpPr>
            <a:spLocks noGrp="1"/>
          </p:cNvSpPr>
          <p:nvPr>
            <p:ph idx="1"/>
          </p:nvPr>
        </p:nvSpPr>
        <p:spPr>
          <a:xfrm>
            <a:off x="280004" y="755650"/>
            <a:ext cx="8254396" cy="2444750"/>
          </a:xfrm>
        </p:spPr>
        <p:txBody>
          <a:bodyPr>
            <a:normAutofit fontScale="92500" lnSpcReduction="20000"/>
          </a:bodyPr>
          <a:lstStyle/>
          <a:p>
            <a:r>
              <a:rPr lang="en-US" sz="2200" dirty="0" smtClean="0"/>
              <a:t>Download Maven build </a:t>
            </a:r>
            <a:r>
              <a:rPr lang="en-US" sz="2200" dirty="0"/>
              <a:t>tool from   https://</a:t>
            </a:r>
            <a:r>
              <a:rPr lang="en-US" sz="2200" dirty="0" err="1"/>
              <a:t>maven.apache.org</a:t>
            </a:r>
            <a:r>
              <a:rPr lang="en-US" sz="2200" dirty="0"/>
              <a:t>/</a:t>
            </a:r>
            <a:r>
              <a:rPr lang="en-US" sz="2200" dirty="0" err="1"/>
              <a:t>download.cgi</a:t>
            </a:r>
            <a:endParaRPr lang="en-US" sz="2200" dirty="0" smtClean="0"/>
          </a:p>
          <a:p>
            <a:r>
              <a:rPr lang="en-US" sz="2200" dirty="0" smtClean="0"/>
              <a:t>Unzip the maven and put it in Documents folder.</a:t>
            </a:r>
          </a:p>
          <a:p>
            <a:r>
              <a:rPr lang="en-US" sz="2400" dirty="0"/>
              <a:t>Add the bin directory of the created directory </a:t>
            </a:r>
            <a:r>
              <a:rPr lang="en-US" sz="2400" dirty="0" smtClean="0"/>
              <a:t>apache-maven-&lt;version&gt;</a:t>
            </a:r>
            <a:r>
              <a:rPr lang="en-US" sz="2400" dirty="0"/>
              <a:t> to the PATH environment </a:t>
            </a:r>
            <a:r>
              <a:rPr lang="en-US" sz="2400" dirty="0" smtClean="0"/>
              <a:t>variable.</a:t>
            </a:r>
          </a:p>
          <a:p>
            <a:r>
              <a:rPr lang="en-US" sz="2400" dirty="0" smtClean="0"/>
              <a:t>Open new command prompt and </a:t>
            </a:r>
            <a:r>
              <a:rPr lang="en-US" sz="2200" dirty="0" smtClean="0"/>
              <a:t>verify that the maven is installed using the command below.</a:t>
            </a:r>
          </a:p>
          <a:p>
            <a:pPr marL="320040" lvl="1" indent="0">
              <a:buNone/>
            </a:pPr>
            <a:r>
              <a:rPr lang="en-US" sz="2200" dirty="0" smtClean="0"/>
              <a:t>	</a:t>
            </a:r>
            <a:r>
              <a:rPr lang="en-US" sz="2200" dirty="0" err="1" smtClean="0"/>
              <a:t>mvn</a:t>
            </a:r>
            <a:r>
              <a:rPr lang="en-US" sz="2200" dirty="0" smtClean="0"/>
              <a:t> -version</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70" y="3200401"/>
            <a:ext cx="7120133" cy="3027766"/>
          </a:xfrm>
          <a:prstGeom prst="rect">
            <a:avLst/>
          </a:prstGeom>
        </p:spPr>
      </p:pic>
    </p:spTree>
    <p:extLst>
      <p:ext uri="{BB962C8B-B14F-4D97-AF65-F5344CB8AC3E}">
        <p14:creationId xmlns:p14="http://schemas.microsoft.com/office/powerpoint/2010/main" val="173702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commands</a:t>
            </a:r>
            <a:endParaRPr lang="en-US" dirty="0"/>
          </a:p>
        </p:txBody>
      </p:sp>
      <p:sp>
        <p:nvSpPr>
          <p:cNvPr id="6" name="Content Placeholder 2"/>
          <p:cNvSpPr>
            <a:spLocks noGrp="1"/>
          </p:cNvSpPr>
          <p:nvPr>
            <p:ph idx="1"/>
          </p:nvPr>
        </p:nvSpPr>
        <p:spPr>
          <a:xfrm>
            <a:off x="280004" y="914400"/>
            <a:ext cx="8406796" cy="5410200"/>
          </a:xfrm>
        </p:spPr>
        <p:txBody>
          <a:bodyPr>
            <a:normAutofit fontScale="25000" lnSpcReduction="20000"/>
          </a:bodyPr>
          <a:lstStyle/>
          <a:p>
            <a:r>
              <a:rPr lang="en-US" sz="7600" b="1" dirty="0"/>
              <a:t>clean</a:t>
            </a:r>
            <a:r>
              <a:rPr lang="en-US" sz="7600" dirty="0"/>
              <a:t>: cleans up artifacts created by prior </a:t>
            </a:r>
            <a:r>
              <a:rPr lang="en-US" sz="7600" dirty="0" smtClean="0"/>
              <a:t>builds.</a:t>
            </a:r>
            <a:endParaRPr lang="en-US" sz="7600" b="1" dirty="0" smtClean="0"/>
          </a:p>
          <a:p>
            <a:r>
              <a:rPr lang="en-US" sz="7600" b="1" dirty="0" smtClean="0"/>
              <a:t>validate</a:t>
            </a:r>
            <a:r>
              <a:rPr lang="en-US" sz="7600" dirty="0"/>
              <a:t>: validate the project is correct and all necessary information is </a:t>
            </a:r>
            <a:r>
              <a:rPr lang="en-US" sz="7600" dirty="0" smtClean="0"/>
              <a:t>available.</a:t>
            </a:r>
            <a:endParaRPr lang="en-US" sz="7600" dirty="0"/>
          </a:p>
          <a:p>
            <a:r>
              <a:rPr lang="en-US" sz="7600" b="1" dirty="0"/>
              <a:t>compile</a:t>
            </a:r>
            <a:r>
              <a:rPr lang="en-US" sz="7600" dirty="0"/>
              <a:t>: compile the source code of the </a:t>
            </a:r>
            <a:r>
              <a:rPr lang="en-US" sz="7600" dirty="0" smtClean="0"/>
              <a:t>project.</a:t>
            </a:r>
            <a:endParaRPr lang="en-US" sz="7600" dirty="0"/>
          </a:p>
          <a:p>
            <a:r>
              <a:rPr lang="en-US" sz="7600" b="1" dirty="0"/>
              <a:t>test</a:t>
            </a:r>
            <a:r>
              <a:rPr lang="en-US" sz="7600" dirty="0"/>
              <a:t>: test the compiled source code using a suitable unit testing framework. These tests should not require the code be packaged or </a:t>
            </a:r>
            <a:r>
              <a:rPr lang="en-US" sz="7600" dirty="0" smtClean="0"/>
              <a:t>deployed.</a:t>
            </a:r>
            <a:endParaRPr lang="en-US" sz="7600" dirty="0"/>
          </a:p>
          <a:p>
            <a:r>
              <a:rPr lang="en-US" sz="7600" b="1" dirty="0"/>
              <a:t>package</a:t>
            </a:r>
            <a:r>
              <a:rPr lang="en-US" sz="7600" dirty="0"/>
              <a:t>: take the compiled code and package it in its distributable format, such as a JAR.</a:t>
            </a:r>
          </a:p>
          <a:p>
            <a:r>
              <a:rPr lang="en-US" sz="7600" b="1" dirty="0"/>
              <a:t>integration-test</a:t>
            </a:r>
            <a:r>
              <a:rPr lang="en-US" sz="7600" dirty="0"/>
              <a:t>: process and deploy the package if necessary into an environment where integration tests can be </a:t>
            </a:r>
            <a:r>
              <a:rPr lang="en-US" sz="7600" dirty="0" smtClean="0"/>
              <a:t>run.</a:t>
            </a:r>
            <a:endParaRPr lang="en-US" sz="7600" dirty="0"/>
          </a:p>
          <a:p>
            <a:r>
              <a:rPr lang="en-US" sz="7600" b="1" dirty="0"/>
              <a:t>verify</a:t>
            </a:r>
            <a:r>
              <a:rPr lang="en-US" sz="7600" dirty="0"/>
              <a:t>: run any checks to verify the package is valid and meets quality </a:t>
            </a:r>
            <a:r>
              <a:rPr lang="en-US" sz="7600" dirty="0" smtClean="0"/>
              <a:t>criteria.</a:t>
            </a:r>
            <a:endParaRPr lang="en-US" sz="7600" dirty="0"/>
          </a:p>
          <a:p>
            <a:r>
              <a:rPr lang="en-US" sz="7600" b="1" dirty="0"/>
              <a:t>install</a:t>
            </a:r>
            <a:r>
              <a:rPr lang="en-US" sz="7600" dirty="0"/>
              <a:t>: install the package into the local repository, for use as a dependency in other projects </a:t>
            </a:r>
            <a:r>
              <a:rPr lang="en-US" sz="7600" dirty="0" smtClean="0"/>
              <a:t>locally.</a:t>
            </a:r>
            <a:endParaRPr lang="en-US" sz="7600" dirty="0"/>
          </a:p>
          <a:p>
            <a:r>
              <a:rPr lang="en-US" sz="7600" b="1" dirty="0"/>
              <a:t>deploy</a:t>
            </a:r>
            <a:r>
              <a:rPr lang="en-US" sz="7600" dirty="0"/>
              <a:t>: done in an integration or release environment, copies the final package to the remote repository for sharing with other developers and projects</a:t>
            </a:r>
            <a:r>
              <a:rPr lang="en-US" sz="7600" dirty="0" smtClean="0"/>
              <a:t>.</a:t>
            </a:r>
          </a:p>
          <a:p>
            <a:r>
              <a:rPr lang="en-US" sz="7600" b="1" dirty="0"/>
              <a:t>site</a:t>
            </a:r>
            <a:r>
              <a:rPr lang="en-US" sz="7600" dirty="0"/>
              <a:t>: generates site documentation for this </a:t>
            </a:r>
            <a:r>
              <a:rPr lang="en-US" sz="7600" dirty="0" smtClean="0"/>
              <a:t>project.</a:t>
            </a:r>
            <a:endParaRPr lang="en-US" sz="7600" dirty="0"/>
          </a:p>
          <a:p>
            <a:endParaRPr lang="en-US" sz="2900" dirty="0"/>
          </a:p>
          <a:p>
            <a:pPr marL="45720" indent="0">
              <a:buNone/>
            </a:pPr>
            <a:r>
              <a:rPr lang="en-US" sz="2900" dirty="0" smtClean="0"/>
              <a:t>		</a:t>
            </a:r>
            <a:r>
              <a:rPr lang="en-US" sz="7200" dirty="0" err="1" smtClean="0"/>
              <a:t>Source:https</a:t>
            </a:r>
            <a:r>
              <a:rPr lang="en-US" sz="7200" dirty="0"/>
              <a:t>://</a:t>
            </a:r>
            <a:r>
              <a:rPr lang="en-US" sz="7200" dirty="0" err="1"/>
              <a:t>maven.apache.org</a:t>
            </a:r>
            <a:endParaRPr lang="en-US" sz="7200" dirty="0"/>
          </a:p>
          <a:p>
            <a:endParaRPr lang="en-US" sz="7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2080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Execution </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581400"/>
            <a:ext cx="7149459" cy="2667000"/>
          </a:xfrm>
          <a:prstGeom prst="rect">
            <a:avLst/>
          </a:prstGeom>
        </p:spPr>
      </p:pic>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1" y="790575"/>
            <a:ext cx="7149458" cy="2714625"/>
          </a:xfrm>
        </p:spPr>
      </p:pic>
    </p:spTree>
    <p:extLst>
      <p:ext uri="{BB962C8B-B14F-4D97-AF65-F5344CB8AC3E}">
        <p14:creationId xmlns:p14="http://schemas.microsoft.com/office/powerpoint/2010/main" val="198166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2949354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Intro to Website/</a:t>
            </a:r>
            <a:r>
              <a:rPr lang="en-US" dirty="0" err="1" smtClean="0"/>
              <a:t>WebApplication</a:t>
            </a:r>
            <a:endParaRPr lang="en-US" dirty="0"/>
          </a:p>
        </p:txBody>
      </p:sp>
      <p:sp>
        <p:nvSpPr>
          <p:cNvPr id="6" name="Content Placeholder 2"/>
          <p:cNvSpPr>
            <a:spLocks noGrp="1"/>
          </p:cNvSpPr>
          <p:nvPr>
            <p:ph idx="1"/>
          </p:nvPr>
        </p:nvSpPr>
        <p:spPr>
          <a:xfrm>
            <a:off x="330200" y="1295400"/>
            <a:ext cx="8686800" cy="4343400"/>
          </a:xfrm>
        </p:spPr>
        <p:txBody>
          <a:bodyPr>
            <a:normAutofit fontScale="70000" lnSpcReduction="20000"/>
          </a:bodyPr>
          <a:lstStyle/>
          <a:p>
            <a:r>
              <a:rPr lang="en-US" sz="2800" dirty="0" smtClean="0"/>
              <a:t>An application that can be accessed by the users through a Web browser or specified user agent. – Source: MSDN-Microsoft</a:t>
            </a:r>
          </a:p>
          <a:p>
            <a:endParaRPr lang="en-US" sz="2800" dirty="0" smtClean="0"/>
          </a:p>
          <a:p>
            <a:r>
              <a:rPr lang="en-US" sz="2800" dirty="0" smtClean="0"/>
              <a:t>Common examples of web application</a:t>
            </a:r>
          </a:p>
          <a:p>
            <a:pPr marL="320040" lvl="1" indent="0">
              <a:buNone/>
            </a:pPr>
            <a:r>
              <a:rPr lang="en-US" sz="2800" dirty="0" smtClean="0">
                <a:hlinkClick r:id="rId3"/>
              </a:rPr>
              <a:t>www.facebook.com</a:t>
            </a:r>
            <a:r>
              <a:rPr lang="en-US" sz="2800" dirty="0" smtClean="0"/>
              <a:t> =&gt; Web application for social networking.</a:t>
            </a:r>
          </a:p>
          <a:p>
            <a:pPr marL="320040" lvl="1" indent="0">
              <a:buNone/>
            </a:pPr>
            <a:r>
              <a:rPr lang="en-US" sz="2800" dirty="0" smtClean="0">
                <a:hlinkClick r:id="rId4"/>
              </a:rPr>
              <a:t>www.expedia.com</a:t>
            </a:r>
            <a:r>
              <a:rPr lang="en-US" sz="2800" dirty="0" smtClean="0"/>
              <a:t> =&gt; Web application for booking flights and hotels.</a:t>
            </a:r>
          </a:p>
          <a:p>
            <a:pPr marL="320040" lvl="1" indent="0">
              <a:buNone/>
            </a:pPr>
            <a:r>
              <a:rPr lang="en-US" sz="2800" dirty="0" smtClean="0">
                <a:hlinkClick r:id="rId5"/>
              </a:rPr>
              <a:t>www.michigan.gov</a:t>
            </a:r>
            <a:r>
              <a:rPr lang="en-US" sz="2800" dirty="0" smtClean="0"/>
              <a:t> =&gt; Web application to pay your traffic violations/Renew your license.</a:t>
            </a:r>
          </a:p>
          <a:p>
            <a:pPr marL="320040" lvl="1" indent="0">
              <a:buNone/>
            </a:pPr>
            <a:r>
              <a:rPr lang="en-US" sz="2800" dirty="0" smtClean="0">
                <a:hlinkClick r:id="rId6"/>
              </a:rPr>
              <a:t>www.wellsfargo.com</a:t>
            </a:r>
            <a:r>
              <a:rPr lang="en-US" sz="2800" dirty="0" smtClean="0"/>
              <a:t> =&gt; Web application to view your Account Balance/Transfer Money.</a:t>
            </a:r>
          </a:p>
          <a:p>
            <a:pPr marL="320040" lvl="1" indent="0">
              <a:buNone/>
            </a:pPr>
            <a:r>
              <a:rPr lang="en-US" sz="2800" dirty="0" smtClean="0">
                <a:hlinkClick r:id="rId7"/>
              </a:rPr>
              <a:t>www.innova.com</a:t>
            </a:r>
            <a:r>
              <a:rPr lang="en-US" sz="2800" dirty="0" smtClean="0"/>
              <a:t> =&gt; Web application to pay your medical bills.</a:t>
            </a:r>
          </a:p>
          <a:p>
            <a:pPr marL="320040" lvl="1" indent="0">
              <a:buNone/>
            </a:pPr>
            <a:r>
              <a:rPr lang="en-US" sz="2800" dirty="0" smtClean="0">
                <a:hlinkClick r:id="rId8"/>
              </a:rPr>
              <a:t>www.geico.com</a:t>
            </a:r>
            <a:r>
              <a:rPr lang="en-US" sz="2800" dirty="0" smtClean="0"/>
              <a:t> =&gt; Web application to pay your auto insurance bill.</a:t>
            </a:r>
            <a:endParaRPr lang="en-US" sz="11200"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04026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Web Application Technical Diagram</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914400"/>
            <a:ext cx="5042071" cy="5257799"/>
          </a:xfrm>
          <a:prstGeom prst="rect">
            <a:avLst/>
          </a:prstGeom>
        </p:spPr>
      </p:pic>
    </p:spTree>
    <p:extLst>
      <p:ext uri="{BB962C8B-B14F-4D97-AF65-F5344CB8AC3E}">
        <p14:creationId xmlns:p14="http://schemas.microsoft.com/office/powerpoint/2010/main" val="209828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a:t>Web Application </a:t>
            </a:r>
            <a:r>
              <a:rPr lang="en-US" dirty="0" smtClean="0"/>
              <a:t>Technical </a:t>
            </a:r>
            <a:r>
              <a:rPr lang="en-US" dirty="0"/>
              <a:t>Diagram</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914400"/>
            <a:ext cx="7543800" cy="5223661"/>
          </a:xfrm>
          <a:prstGeom prst="rect">
            <a:avLst/>
          </a:prstGeom>
        </p:spPr>
      </p:pic>
    </p:spTree>
    <p:extLst>
      <p:ext uri="{BB962C8B-B14F-4D97-AF65-F5344CB8AC3E}">
        <p14:creationId xmlns:p14="http://schemas.microsoft.com/office/powerpoint/2010/main" val="26432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7946997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Elements of Web Application</a:t>
            </a:r>
            <a:endParaRPr lang="en-US" dirty="0"/>
          </a:p>
        </p:txBody>
      </p:sp>
      <p:sp>
        <p:nvSpPr>
          <p:cNvPr id="6" name="Content Placeholder 2"/>
          <p:cNvSpPr>
            <a:spLocks noGrp="1"/>
          </p:cNvSpPr>
          <p:nvPr>
            <p:ph idx="1"/>
          </p:nvPr>
        </p:nvSpPr>
        <p:spPr>
          <a:xfrm>
            <a:off x="330200" y="1295400"/>
            <a:ext cx="3860800" cy="4343400"/>
          </a:xfrm>
        </p:spPr>
        <p:txBody>
          <a:bodyPr>
            <a:normAutofit fontScale="77500" lnSpcReduction="20000"/>
          </a:bodyPr>
          <a:lstStyle/>
          <a:p>
            <a:r>
              <a:rPr lang="en-US" sz="2800" dirty="0" smtClean="0"/>
              <a:t>Elements of Web Application HTML Page</a:t>
            </a:r>
          </a:p>
          <a:p>
            <a:pPr lvl="1"/>
            <a:r>
              <a:rPr lang="en-US" sz="2600" dirty="0" smtClean="0"/>
              <a:t>Textbox</a:t>
            </a:r>
          </a:p>
          <a:p>
            <a:pPr lvl="1"/>
            <a:r>
              <a:rPr lang="en-US" sz="2600" dirty="0" smtClean="0"/>
              <a:t>Radio Buttons</a:t>
            </a:r>
          </a:p>
          <a:p>
            <a:pPr lvl="1"/>
            <a:r>
              <a:rPr lang="en-US" sz="2600" dirty="0" smtClean="0"/>
              <a:t>Buttons</a:t>
            </a:r>
          </a:p>
          <a:p>
            <a:pPr lvl="1"/>
            <a:r>
              <a:rPr lang="en-US" sz="2600" dirty="0" smtClean="0"/>
              <a:t>Checkboxes</a:t>
            </a:r>
          </a:p>
          <a:p>
            <a:pPr lvl="1"/>
            <a:r>
              <a:rPr lang="en-US" sz="2600" dirty="0" smtClean="0"/>
              <a:t>Hyperlinks</a:t>
            </a:r>
          </a:p>
          <a:p>
            <a:pPr lvl="1"/>
            <a:r>
              <a:rPr lang="en-US" sz="2600" dirty="0" smtClean="0"/>
              <a:t>Page Title</a:t>
            </a:r>
          </a:p>
          <a:p>
            <a:pPr lvl="1"/>
            <a:r>
              <a:rPr lang="en-US" sz="2600" dirty="0" smtClean="0"/>
              <a:t>Page Header</a:t>
            </a:r>
          </a:p>
          <a:p>
            <a:pPr lvl="1"/>
            <a:r>
              <a:rPr lang="en-US" sz="2600" dirty="0" smtClean="0"/>
              <a:t>Text</a:t>
            </a:r>
          </a:p>
          <a:p>
            <a:pPr lvl="1"/>
            <a:r>
              <a:rPr lang="en-US" sz="2600" dirty="0" smtClean="0"/>
              <a:t>Images/Picture</a:t>
            </a:r>
          </a:p>
          <a:p>
            <a:pPr lvl="1"/>
            <a:r>
              <a:rPr lang="en-US" sz="2600" dirty="0" smtClean="0"/>
              <a:t>Scroll Button</a:t>
            </a:r>
          </a:p>
          <a:p>
            <a:pPr lvl="1"/>
            <a:r>
              <a:rPr lang="en-US" sz="2600" dirty="0" smtClean="0"/>
              <a:t>Calendar</a:t>
            </a:r>
          </a:p>
          <a:p>
            <a:pPr lvl="1"/>
            <a:endParaRPr lang="en-US" sz="42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143000"/>
            <a:ext cx="4648200" cy="4495800"/>
          </a:xfrm>
          <a:prstGeom prst="rect">
            <a:avLst/>
          </a:prstGeom>
        </p:spPr>
      </p:pic>
    </p:spTree>
    <p:extLst>
      <p:ext uri="{BB962C8B-B14F-4D97-AF65-F5344CB8AC3E}">
        <p14:creationId xmlns:p14="http://schemas.microsoft.com/office/powerpoint/2010/main" val="188242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Web Application HTML Source Code</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90600"/>
            <a:ext cx="3810000" cy="4689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85520"/>
            <a:ext cx="3886200" cy="4572000"/>
          </a:xfrm>
          <a:prstGeom prst="rect">
            <a:avLst/>
          </a:prstGeom>
        </p:spPr>
      </p:pic>
    </p:spTree>
    <p:extLst>
      <p:ext uri="{BB962C8B-B14F-4D97-AF65-F5344CB8AC3E}">
        <p14:creationId xmlns:p14="http://schemas.microsoft.com/office/powerpoint/2010/main" val="121785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4194943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Automation Testing</a:t>
            </a:r>
            <a:endParaRPr lang="en-US" dirty="0"/>
          </a:p>
        </p:txBody>
      </p:sp>
      <p:sp>
        <p:nvSpPr>
          <p:cNvPr id="6" name="Content Placeholder 2"/>
          <p:cNvSpPr>
            <a:spLocks noGrp="1"/>
          </p:cNvSpPr>
          <p:nvPr>
            <p:ph idx="1"/>
          </p:nvPr>
        </p:nvSpPr>
        <p:spPr>
          <a:xfrm>
            <a:off x="330200" y="1295400"/>
            <a:ext cx="8686800" cy="4343400"/>
          </a:xfrm>
        </p:spPr>
        <p:txBody>
          <a:bodyPr>
            <a:normAutofit fontScale="77500" lnSpcReduction="20000"/>
          </a:bodyPr>
          <a:lstStyle/>
          <a:p>
            <a:r>
              <a:rPr lang="en-US" sz="2800" dirty="0" smtClean="0"/>
              <a:t>Tests written to test the application without manual interaction.</a:t>
            </a:r>
          </a:p>
          <a:p>
            <a:r>
              <a:rPr lang="en-US" sz="2800" dirty="0" smtClean="0"/>
              <a:t>Automation testers write the code using different programming languages such as Ruby, Java, C#, Python, JavaScript etc. to mimic the real time users testing the application.</a:t>
            </a:r>
          </a:p>
          <a:p>
            <a:endParaRPr lang="en-US" sz="2800" dirty="0" smtClean="0"/>
          </a:p>
          <a:p>
            <a:r>
              <a:rPr lang="en-US" sz="2800" b="1" dirty="0" smtClean="0"/>
              <a:t>Advantages of Automation</a:t>
            </a:r>
          </a:p>
          <a:p>
            <a:pPr lvl="1"/>
            <a:r>
              <a:rPr lang="en-US" sz="2800" dirty="0" smtClean="0"/>
              <a:t>Saves Times for execution</a:t>
            </a:r>
          </a:p>
          <a:p>
            <a:pPr lvl="1"/>
            <a:r>
              <a:rPr lang="en-US" sz="2800" dirty="0" smtClean="0"/>
              <a:t>Save Resources</a:t>
            </a:r>
          </a:p>
          <a:p>
            <a:pPr lvl="1"/>
            <a:r>
              <a:rPr lang="en-US" sz="2800" dirty="0" smtClean="0"/>
              <a:t>Minimize the human errors</a:t>
            </a:r>
          </a:p>
          <a:p>
            <a:pPr lvl="1"/>
            <a:r>
              <a:rPr lang="en-US" sz="2800" dirty="0" smtClean="0"/>
              <a:t>Saves capitals/expenses</a:t>
            </a:r>
          </a:p>
          <a:p>
            <a:pPr lvl="1"/>
            <a:r>
              <a:rPr lang="en-US" sz="2800" dirty="0" smtClean="0"/>
              <a:t>Reusability of Tests</a:t>
            </a:r>
          </a:p>
          <a:p>
            <a:pPr lvl="1"/>
            <a:r>
              <a:rPr lang="en-US" sz="2800" dirty="0" smtClean="0"/>
              <a:t>Faster response from the builds/response.</a:t>
            </a:r>
            <a:endParaRPr lang="en-US" sz="2800" dirty="0"/>
          </a:p>
          <a:p>
            <a:pPr marL="45720" indent="0">
              <a:buNone/>
            </a:pPr>
            <a:endParaRPr lang="en-US" dirty="0"/>
          </a:p>
        </p:txBody>
      </p:sp>
      <p:sp>
        <p:nvSpPr>
          <p:cNvPr id="4" name="Footer Placeholder 3"/>
          <p:cNvSpPr>
            <a:spLocks noGrp="1"/>
          </p:cNvSpPr>
          <p:nvPr>
            <p:ph type="ftr" sz="quarter" idx="11"/>
          </p:nvPr>
        </p:nvSpPr>
        <p:spPr>
          <a:xfrm>
            <a:off x="2340327" y="595061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3309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9335290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Types of Automation Tools/Software</a:t>
            </a:r>
            <a:endParaRPr lang="en-US" dirty="0"/>
          </a:p>
        </p:txBody>
      </p:sp>
      <p:sp>
        <p:nvSpPr>
          <p:cNvPr id="6" name="Content Placeholder 2"/>
          <p:cNvSpPr>
            <a:spLocks noGrp="1"/>
          </p:cNvSpPr>
          <p:nvPr>
            <p:ph idx="1"/>
          </p:nvPr>
        </p:nvSpPr>
        <p:spPr>
          <a:xfrm>
            <a:off x="304800" y="1219200"/>
            <a:ext cx="8686800" cy="4572000"/>
          </a:xfrm>
        </p:spPr>
        <p:txBody>
          <a:bodyPr>
            <a:normAutofit fontScale="77500" lnSpcReduction="20000"/>
          </a:bodyPr>
          <a:lstStyle/>
          <a:p>
            <a:r>
              <a:rPr lang="en-US" sz="2800" b="1" dirty="0" smtClean="0"/>
              <a:t>QTP/UFT(Quick Test Pro/Unified Functional Testing) </a:t>
            </a:r>
            <a:r>
              <a:rPr lang="en-US" sz="2800" dirty="0" smtClean="0"/>
              <a:t>– Software created by HP powered by both Keyword Driven and Scripting frameworks.</a:t>
            </a:r>
          </a:p>
          <a:p>
            <a:pPr lvl="1"/>
            <a:r>
              <a:rPr lang="en-US" sz="2600" dirty="0" smtClean="0"/>
              <a:t>One of the oldest and popular automation tool.</a:t>
            </a:r>
          </a:p>
          <a:p>
            <a:pPr lvl="1"/>
            <a:r>
              <a:rPr lang="en-US" sz="2600" dirty="0" smtClean="0"/>
              <a:t>Used to automate both the web application and client application.</a:t>
            </a:r>
          </a:p>
          <a:p>
            <a:pPr lvl="1"/>
            <a:r>
              <a:rPr lang="en-US" sz="2600" dirty="0" smtClean="0"/>
              <a:t>Primarily used VBScript but can be used along with Java/C# programming language in newer application.</a:t>
            </a:r>
          </a:p>
          <a:p>
            <a:pPr lvl="1"/>
            <a:r>
              <a:rPr lang="en-US" sz="2600" dirty="0" smtClean="0"/>
              <a:t>Expensive as one license could costs thousands of dollars per year.</a:t>
            </a:r>
          </a:p>
          <a:p>
            <a:pPr lvl="1"/>
            <a:endParaRPr lang="en-US" sz="2600" dirty="0" smtClean="0"/>
          </a:p>
          <a:p>
            <a:r>
              <a:rPr lang="en-US" sz="2800" b="1" dirty="0" smtClean="0"/>
              <a:t>TestComplete</a:t>
            </a:r>
            <a:r>
              <a:rPr lang="en-US" sz="2800" dirty="0" smtClean="0"/>
              <a:t> </a:t>
            </a:r>
            <a:r>
              <a:rPr lang="en-US" sz="2800" dirty="0"/>
              <a:t>– Software created by </a:t>
            </a:r>
            <a:r>
              <a:rPr lang="en-US" sz="2800" dirty="0" err="1" smtClean="0"/>
              <a:t>SmartBear</a:t>
            </a:r>
            <a:r>
              <a:rPr lang="en-US" sz="2800" dirty="0" smtClean="0"/>
              <a:t> powered by the best in-class object identification engine.</a:t>
            </a:r>
            <a:endParaRPr lang="en-US" sz="2800" dirty="0"/>
          </a:p>
          <a:p>
            <a:pPr lvl="1"/>
            <a:r>
              <a:rPr lang="en-US" sz="2600" dirty="0" smtClean="0"/>
              <a:t>Cross platform/Device/Browser testing tool.</a:t>
            </a:r>
          </a:p>
          <a:p>
            <a:pPr lvl="1"/>
            <a:r>
              <a:rPr lang="en-US" sz="2600" dirty="0" smtClean="0"/>
              <a:t>User friendly User Interface.</a:t>
            </a:r>
          </a:p>
          <a:p>
            <a:pPr lvl="1"/>
            <a:r>
              <a:rPr lang="en-US" sz="2600" dirty="0" smtClean="0"/>
              <a:t>Supports mobile automation.</a:t>
            </a:r>
          </a:p>
          <a:p>
            <a:pPr lvl="1"/>
            <a:r>
              <a:rPr lang="en-US" sz="2600" dirty="0" smtClean="0"/>
              <a:t>Costs per license.</a:t>
            </a:r>
          </a:p>
          <a:p>
            <a:pPr lvl="1"/>
            <a:endParaRPr lang="en-US" sz="2600" dirty="0"/>
          </a:p>
          <a:p>
            <a:pPr lvl="1"/>
            <a:endParaRPr lang="en-US" sz="2600" dirty="0" smtClean="0"/>
          </a:p>
          <a:p>
            <a:pPr marL="45720" indent="0">
              <a:buNone/>
            </a:pPr>
            <a:endParaRPr lang="en-US" dirty="0"/>
          </a:p>
        </p:txBody>
      </p:sp>
      <p:sp>
        <p:nvSpPr>
          <p:cNvPr id="4" name="Footer Placeholder 3"/>
          <p:cNvSpPr>
            <a:spLocks noGrp="1"/>
          </p:cNvSpPr>
          <p:nvPr>
            <p:ph type="ftr" sz="quarter" idx="11"/>
          </p:nvPr>
        </p:nvSpPr>
        <p:spPr>
          <a:xfrm>
            <a:off x="2340327" y="595061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4498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Types of Automation Tools/Software</a:t>
            </a:r>
            <a:endParaRPr lang="en-US" dirty="0"/>
          </a:p>
        </p:txBody>
      </p:sp>
      <p:sp>
        <p:nvSpPr>
          <p:cNvPr id="6" name="Content Placeholder 2"/>
          <p:cNvSpPr>
            <a:spLocks noGrp="1"/>
          </p:cNvSpPr>
          <p:nvPr>
            <p:ph idx="1"/>
          </p:nvPr>
        </p:nvSpPr>
        <p:spPr>
          <a:xfrm>
            <a:off x="330200" y="1295400"/>
            <a:ext cx="8686800" cy="4495800"/>
          </a:xfrm>
        </p:spPr>
        <p:txBody>
          <a:bodyPr>
            <a:normAutofit/>
          </a:bodyPr>
          <a:lstStyle/>
          <a:p>
            <a:r>
              <a:rPr lang="en-US" sz="2800" dirty="0" smtClean="0"/>
              <a:t>Selenium– Open Source Software that helps us to automate web browser or web application.</a:t>
            </a:r>
          </a:p>
          <a:p>
            <a:pPr lvl="1"/>
            <a:r>
              <a:rPr lang="en-US" sz="2400" dirty="0" smtClean="0"/>
              <a:t>Created by Jason Huggins at ThoughtWorks.</a:t>
            </a:r>
          </a:p>
          <a:p>
            <a:pPr lvl="1"/>
            <a:r>
              <a:rPr lang="en-US" sz="2400" dirty="0" smtClean="0"/>
              <a:t>Most popular and widely open source framework.</a:t>
            </a:r>
          </a:p>
          <a:p>
            <a:pPr lvl="1"/>
            <a:r>
              <a:rPr lang="en-US" sz="2400" dirty="0" smtClean="0"/>
              <a:t>Creates robust, browser-based regression automation suites and tests</a:t>
            </a:r>
          </a:p>
          <a:p>
            <a:pPr lvl="1"/>
            <a:r>
              <a:rPr lang="en-US" sz="2400" dirty="0" smtClean="0"/>
              <a:t>Scale and distribute scripts across many environments.</a:t>
            </a:r>
          </a:p>
          <a:p>
            <a:pPr lvl="1"/>
            <a:r>
              <a:rPr lang="en-US" sz="2400" dirty="0" smtClean="0"/>
              <a:t>Free as it is open source.</a:t>
            </a:r>
          </a:p>
          <a:p>
            <a:pPr lvl="1"/>
            <a:r>
              <a:rPr lang="en-US" sz="2400" dirty="0" smtClean="0"/>
              <a:t>Supports multiple browsers including Firefox, Chrome, Safari and Internet Explorer.</a:t>
            </a:r>
            <a:endParaRPr lang="en-US" sz="2400" dirty="0"/>
          </a:p>
          <a:p>
            <a:pPr lvl="1"/>
            <a:endParaRPr lang="en-US" sz="2600" dirty="0" smtClean="0"/>
          </a:p>
          <a:p>
            <a:pPr marL="45720" indent="0">
              <a:buNone/>
            </a:pPr>
            <a:endParaRPr lang="en-US" dirty="0"/>
          </a:p>
        </p:txBody>
      </p:sp>
      <p:sp>
        <p:nvSpPr>
          <p:cNvPr id="4" name="Footer Placeholder 3"/>
          <p:cNvSpPr>
            <a:spLocks noGrp="1"/>
          </p:cNvSpPr>
          <p:nvPr>
            <p:ph type="ftr" sz="quarter" idx="11"/>
          </p:nvPr>
        </p:nvSpPr>
        <p:spPr>
          <a:xfrm>
            <a:off x="2340327" y="595061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2620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2272619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Brief History of Selenium</a:t>
            </a:r>
            <a:endParaRPr lang="en-US" dirty="0"/>
          </a:p>
        </p:txBody>
      </p:sp>
      <p:sp>
        <p:nvSpPr>
          <p:cNvPr id="6" name="Content Placeholder 2"/>
          <p:cNvSpPr>
            <a:spLocks noGrp="1"/>
          </p:cNvSpPr>
          <p:nvPr>
            <p:ph idx="1"/>
          </p:nvPr>
        </p:nvSpPr>
        <p:spPr>
          <a:xfrm>
            <a:off x="152400" y="914401"/>
            <a:ext cx="8610600" cy="5257800"/>
          </a:xfrm>
        </p:spPr>
        <p:txBody>
          <a:bodyPr>
            <a:normAutofit fontScale="77500" lnSpcReduction="20000"/>
          </a:bodyPr>
          <a:lstStyle/>
          <a:p>
            <a:r>
              <a:rPr lang="en-US" sz="2800" dirty="0" smtClean="0"/>
              <a:t>Selenium was created by Jason Huggins at </a:t>
            </a:r>
            <a:r>
              <a:rPr lang="en-US" sz="2800" dirty="0" err="1" smtClean="0"/>
              <a:t>Thoughtworks</a:t>
            </a:r>
            <a:r>
              <a:rPr lang="en-US" sz="2800" dirty="0" smtClean="0"/>
              <a:t>.</a:t>
            </a:r>
          </a:p>
          <a:p>
            <a:r>
              <a:rPr lang="en-US" sz="2800" dirty="0" smtClean="0"/>
              <a:t>Selenium primarily is divided into three versions.</a:t>
            </a:r>
          </a:p>
          <a:p>
            <a:pPr lvl="1"/>
            <a:r>
              <a:rPr lang="en-US" sz="2400" b="1" dirty="0" smtClean="0"/>
              <a:t>Selenium 1.0 (Selenium RC/ Selenium IDE)</a:t>
            </a:r>
          </a:p>
          <a:p>
            <a:pPr lvl="3"/>
            <a:r>
              <a:rPr lang="en-US" sz="2000" dirty="0" smtClean="0"/>
              <a:t>JavaScript library that drives interactions with the page allowing to re-run the tests against multiple browsers which eventually became Selenium RC.</a:t>
            </a:r>
          </a:p>
          <a:p>
            <a:pPr lvl="3"/>
            <a:r>
              <a:rPr lang="en-US" sz="2000" dirty="0" smtClean="0"/>
              <a:t>Selenium IDE – Record and Run tool where users can record and run the tests using selenium scripts.</a:t>
            </a:r>
          </a:p>
          <a:p>
            <a:pPr lvl="3"/>
            <a:r>
              <a:rPr lang="en-US" sz="2000" dirty="0" smtClean="0"/>
              <a:t>Deprecated version of Selenium</a:t>
            </a:r>
          </a:p>
          <a:p>
            <a:pPr lvl="1"/>
            <a:r>
              <a:rPr lang="en-US" sz="2400" b="1" dirty="0"/>
              <a:t>Selenium </a:t>
            </a:r>
            <a:r>
              <a:rPr lang="en-US" sz="2400" b="1" dirty="0" smtClean="0"/>
              <a:t>2.0 (WebDriver)</a:t>
            </a:r>
            <a:endParaRPr lang="en-US" sz="2400" b="1" dirty="0"/>
          </a:p>
          <a:p>
            <a:pPr lvl="3"/>
            <a:r>
              <a:rPr lang="en-US" sz="2000" dirty="0" smtClean="0"/>
              <a:t>Created by Simon Stewart at Google.</a:t>
            </a:r>
          </a:p>
          <a:p>
            <a:pPr lvl="3"/>
            <a:r>
              <a:rPr lang="en-US" sz="2000" dirty="0" smtClean="0"/>
              <a:t>Commonly used version of Selenium which uses the native support of browser and OS making the tests faster and resilient.</a:t>
            </a:r>
          </a:p>
          <a:p>
            <a:pPr lvl="3"/>
            <a:r>
              <a:rPr lang="en-US" sz="2000" dirty="0" smtClean="0"/>
              <a:t>Includes more cohesive and object oriented API also answering the limitations of Selenium RC.</a:t>
            </a:r>
          </a:p>
          <a:p>
            <a:pPr lvl="3"/>
            <a:r>
              <a:rPr lang="en-US" sz="2000" dirty="0" smtClean="0"/>
              <a:t>Supports the WebDriver API as well as Selenium RC for backward compatibility.</a:t>
            </a:r>
          </a:p>
          <a:p>
            <a:pPr lvl="1"/>
            <a:r>
              <a:rPr lang="en-US" sz="2400" b="1" dirty="0"/>
              <a:t>Selenium </a:t>
            </a:r>
            <a:r>
              <a:rPr lang="en-US" sz="2400" b="1" dirty="0" smtClean="0"/>
              <a:t>3.0 </a:t>
            </a:r>
            <a:endParaRPr lang="en-US" sz="2400" b="1" dirty="0"/>
          </a:p>
          <a:p>
            <a:pPr lvl="3"/>
            <a:r>
              <a:rPr lang="en-US" sz="2000" dirty="0" smtClean="0"/>
              <a:t>Newest version of Selenium which completely relies on WebDriver API and removes Selenium Core(RC) Implementation.</a:t>
            </a:r>
          </a:p>
          <a:p>
            <a:pPr lvl="3"/>
            <a:r>
              <a:rPr lang="en-US" sz="2000" dirty="0" smtClean="0"/>
              <a:t>Contains W3C specification for a browser based automation based on the Open Source WebDriver.</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3207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Brief History of Selenium</a:t>
            </a:r>
            <a:endParaRPr lang="en-US" dirty="0"/>
          </a:p>
        </p:txBody>
      </p:sp>
      <p:sp>
        <p:nvSpPr>
          <p:cNvPr id="6" name="Content Placeholder 2"/>
          <p:cNvSpPr>
            <a:spLocks noGrp="1"/>
          </p:cNvSpPr>
          <p:nvPr>
            <p:ph idx="1"/>
          </p:nvPr>
        </p:nvSpPr>
        <p:spPr>
          <a:xfrm>
            <a:off x="152400" y="914400"/>
            <a:ext cx="8610600" cy="5396117"/>
          </a:xfrm>
        </p:spPr>
        <p:txBody>
          <a:bodyPr>
            <a:normAutofit/>
          </a:bodyPr>
          <a:lstStyle/>
          <a:p>
            <a:pPr lvl="1"/>
            <a:r>
              <a:rPr lang="en-US" sz="2400" b="1" dirty="0" smtClean="0"/>
              <a:t>Selenium Grid (Selenium 1, Selenium 2, Selenium 3)</a:t>
            </a:r>
          </a:p>
          <a:p>
            <a:pPr lvl="3"/>
            <a:r>
              <a:rPr lang="en-US" sz="2000" dirty="0" smtClean="0"/>
              <a:t>Framework that allows you to run your tests on different machines against different browsers in parallel.</a:t>
            </a:r>
          </a:p>
          <a:p>
            <a:pPr lvl="3"/>
            <a:r>
              <a:rPr lang="en-US" sz="2000" dirty="0" smtClean="0"/>
              <a:t>Most commonly used Automation framework to run multiple tests in short duration of time.</a:t>
            </a:r>
          </a:p>
          <a:p>
            <a:pPr lvl="3"/>
            <a:r>
              <a:rPr lang="en-US" sz="2000" dirty="0" smtClean="0"/>
              <a:t>Able to run multiple tests at the same time.</a:t>
            </a:r>
          </a:p>
          <a:p>
            <a:pPr lvl="3"/>
            <a:r>
              <a:rPr lang="en-US" sz="2000" dirty="0" smtClean="0"/>
              <a:t>Saves lot of time and resources.</a:t>
            </a:r>
          </a:p>
          <a:p>
            <a:pPr lvl="3"/>
            <a:r>
              <a:rPr lang="en-US" sz="2000" dirty="0" smtClean="0"/>
              <a:t>1hr – 10 tests x 10VM = 100 tests </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56082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50761490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How Selenium IDE Works!</a:t>
            </a:r>
            <a:endParaRPr lang="en-US" dirty="0"/>
          </a:p>
        </p:txBody>
      </p:sp>
      <p:sp>
        <p:nvSpPr>
          <p:cNvPr id="6" name="Content Placeholder 2"/>
          <p:cNvSpPr>
            <a:spLocks noGrp="1"/>
          </p:cNvSpPr>
          <p:nvPr>
            <p:ph idx="1"/>
          </p:nvPr>
        </p:nvSpPr>
        <p:spPr>
          <a:xfrm>
            <a:off x="152400" y="914401"/>
            <a:ext cx="8610600" cy="5257800"/>
          </a:xfrm>
        </p:spPr>
        <p:txBody>
          <a:bodyPr>
            <a:normAutofit/>
          </a:bodyPr>
          <a:lstStyle/>
          <a:p>
            <a:pPr fontAlgn="base"/>
            <a:r>
              <a:rPr lang="en-US" dirty="0"/>
              <a:t>Selenium IDE is a Firefox plugin which records and plays back user interactions from the browser. You can use this tool to create simple scripts or do some exploratory tests.  You can also export the test case with your choice of programming language as well.</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1026" name="Picture 2" descr="https://lh3.googleusercontent.com/0Q4-NDnRWYb8P_5NkHw95ZP2vTsq7IU4WdM1nOxDdMNSRzIfReMsDC-LKAyTYAbpPdTtakx_4R-RMwun2BT3LFG_OnSqvVRVN3NvkTs0mIunZ7EqY8mcWQDD8lpMkVacMIHuoyT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10" y="2514599"/>
            <a:ext cx="7325000"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6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0"/>
            <a:ext cx="7924800" cy="1240301"/>
          </a:xfrm>
        </p:spPr>
        <p:txBody>
          <a:bodyPr>
            <a:normAutofit fontScale="90000"/>
          </a:bodyPr>
          <a:lstStyle/>
          <a:p>
            <a:r>
              <a:rPr lang="en-US" dirty="0" smtClean="0"/>
              <a:t>Validation Testcase For Automation</a:t>
            </a:r>
            <a:endParaRPr lang="en-US" dirty="0"/>
          </a:p>
        </p:txBody>
      </p:sp>
      <p:sp>
        <p:nvSpPr>
          <p:cNvPr id="6" name="Content Placeholder 2"/>
          <p:cNvSpPr>
            <a:spLocks noGrp="1"/>
          </p:cNvSpPr>
          <p:nvPr>
            <p:ph idx="1"/>
          </p:nvPr>
        </p:nvSpPr>
        <p:spPr>
          <a:xfrm>
            <a:off x="152400" y="1447799"/>
            <a:ext cx="8610600" cy="4724401"/>
          </a:xfrm>
        </p:spPr>
        <p:txBody>
          <a:bodyPr>
            <a:normAutofit/>
          </a:bodyPr>
          <a:lstStyle/>
          <a:p>
            <a:pPr fontAlgn="base"/>
            <a:r>
              <a:rPr lang="en-US" dirty="0"/>
              <a:t>Launch the </a:t>
            </a:r>
            <a:r>
              <a:rPr lang="en-US" dirty="0" smtClean="0"/>
              <a:t>browser(Firefox)</a:t>
            </a:r>
          </a:p>
          <a:p>
            <a:pPr fontAlgn="base"/>
            <a:r>
              <a:rPr lang="en-US" dirty="0" smtClean="0"/>
              <a:t>Install the Selenium IDE from this link </a:t>
            </a:r>
            <a:r>
              <a:rPr lang="en-US" u="sng" dirty="0">
                <a:hlinkClick r:id="rId3"/>
              </a:rPr>
              <a:t>https://addons.mozilla.org/en-US/firefox/addon/selenium-ide</a:t>
            </a:r>
            <a:r>
              <a:rPr lang="en-US" u="sng" dirty="0" smtClean="0">
                <a:hlinkClick r:id="rId3"/>
              </a:rPr>
              <a:t>/</a:t>
            </a:r>
            <a:endParaRPr lang="en-US" u="sng" dirty="0" smtClean="0"/>
          </a:p>
          <a:p>
            <a:pPr fontAlgn="base"/>
            <a:r>
              <a:rPr lang="en-US" dirty="0" smtClean="0"/>
              <a:t>Restart Firefox.</a:t>
            </a:r>
            <a:endParaRPr lang="en-US" dirty="0"/>
          </a:p>
          <a:p>
            <a:pPr fontAlgn="base"/>
            <a:r>
              <a:rPr lang="en-US" dirty="0"/>
              <a:t>Go to </a:t>
            </a:r>
            <a:r>
              <a:rPr lang="en-US" u="sng" dirty="0">
                <a:hlinkClick r:id="rId4"/>
              </a:rPr>
              <a:t>http://www.newtours.demoaut.com/</a:t>
            </a:r>
            <a:r>
              <a:rPr lang="en-US" dirty="0"/>
              <a:t> </a:t>
            </a:r>
            <a:r>
              <a:rPr lang="en-US" dirty="0" smtClean="0"/>
              <a:t>website.</a:t>
            </a:r>
            <a:endParaRPr lang="en-US" dirty="0"/>
          </a:p>
          <a:p>
            <a:pPr fontAlgn="base"/>
            <a:r>
              <a:rPr lang="en-US" dirty="0"/>
              <a:t>Enter the following </a:t>
            </a:r>
            <a:r>
              <a:rPr lang="en-US" dirty="0" smtClean="0"/>
              <a:t>credentials.</a:t>
            </a:r>
            <a:endParaRPr lang="en-US" dirty="0"/>
          </a:p>
          <a:p>
            <a:pPr lvl="1" fontAlgn="base"/>
            <a:r>
              <a:rPr lang="en-US" dirty="0"/>
              <a:t>username: </a:t>
            </a:r>
            <a:r>
              <a:rPr lang="en-US" dirty="0" smtClean="0"/>
              <a:t>selenium</a:t>
            </a:r>
            <a:endParaRPr lang="en-US" dirty="0"/>
          </a:p>
          <a:p>
            <a:pPr lvl="1" fontAlgn="base"/>
            <a:r>
              <a:rPr lang="en-US" dirty="0"/>
              <a:t>password: </a:t>
            </a:r>
            <a:r>
              <a:rPr lang="en-US" dirty="0" smtClean="0"/>
              <a:t>selenium</a:t>
            </a:r>
          </a:p>
          <a:p>
            <a:pPr marL="228600" lvl="1"/>
            <a:r>
              <a:rPr lang="en-US" dirty="0" smtClean="0"/>
              <a:t>Click Sign in Button.</a:t>
            </a:r>
            <a:br>
              <a:rPr lang="en-US" dirty="0" smtClean="0"/>
            </a:br>
            <a:r>
              <a:rPr lang="en-US" dirty="0" smtClean="0"/>
              <a:t/>
            </a:r>
            <a:br>
              <a:rPr lang="en-US" dirty="0" smtClean="0"/>
            </a:b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9093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fontScale="90000"/>
          </a:bodyPr>
          <a:lstStyle/>
          <a:p>
            <a:r>
              <a:rPr lang="en-US" dirty="0" smtClean="0"/>
              <a:t>Conditional Execution – Case(Switch)</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600" y="1143000"/>
            <a:ext cx="5029200" cy="4756228"/>
          </a:xfrm>
        </p:spPr>
      </p:pic>
      <p:sp>
        <p:nvSpPr>
          <p:cNvPr id="4" name="Footer Placeholder 3"/>
          <p:cNvSpPr>
            <a:spLocks noGrp="1"/>
          </p:cNvSpPr>
          <p:nvPr>
            <p:ph type="ftr" sz="quarter" idx="11"/>
          </p:nvPr>
        </p:nvSpPr>
        <p:spPr>
          <a:xfrm>
            <a:off x="2362200" y="623095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681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1757598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How Selenium RC Works!</a:t>
            </a:r>
            <a:endParaRPr lang="en-US" dirty="0"/>
          </a:p>
        </p:txBody>
      </p:sp>
      <p:sp>
        <p:nvSpPr>
          <p:cNvPr id="6" name="Content Placeholder 2"/>
          <p:cNvSpPr>
            <a:spLocks noGrp="1"/>
          </p:cNvSpPr>
          <p:nvPr>
            <p:ph idx="1"/>
          </p:nvPr>
        </p:nvSpPr>
        <p:spPr>
          <a:xfrm>
            <a:off x="152400" y="914401"/>
            <a:ext cx="8610600" cy="5257800"/>
          </a:xfrm>
        </p:spPr>
        <p:txBody>
          <a:bodyPr>
            <a:normAutofit/>
          </a:bodyPr>
          <a:lstStyle/>
          <a:p>
            <a:r>
              <a:rPr lang="en-US" dirty="0"/>
              <a:t>Selenium R.C uses Selenium Server which receives Selenium commands from your test program, interprets them, and reports back to your program the results of running those tests. </a:t>
            </a:r>
            <a:br>
              <a:rPr lang="en-US" dirty="0"/>
            </a:b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2050" name="Picture 2" descr="https://lh4.googleusercontent.com/UFl282-ywRJObmMYh1bP-I6uDugIZeIp2nj2tSUYxpgwPFREqGSiSvOadCN5jWUVWU-mccvz1DIwI8uRjzZuIJsMz8xRenJo_1cF1jITbjkC6-tQ26g5_qycsD6kyIfnwStYOH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891" y="2122467"/>
            <a:ext cx="5937603" cy="3821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93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How Selenium WebDriver Works!</a:t>
            </a:r>
            <a:endParaRPr lang="en-US" dirty="0"/>
          </a:p>
        </p:txBody>
      </p:sp>
      <p:sp>
        <p:nvSpPr>
          <p:cNvPr id="6" name="Content Placeholder 2"/>
          <p:cNvSpPr>
            <a:spLocks noGrp="1"/>
          </p:cNvSpPr>
          <p:nvPr>
            <p:ph idx="1"/>
          </p:nvPr>
        </p:nvSpPr>
        <p:spPr>
          <a:xfrm>
            <a:off x="152400" y="914401"/>
            <a:ext cx="8610600" cy="5257800"/>
          </a:xfrm>
        </p:spPr>
        <p:txBody>
          <a:bodyPr>
            <a:normAutofit fontScale="92500"/>
          </a:bodyPr>
          <a:lstStyle/>
          <a:p>
            <a:r>
              <a:rPr lang="en-US" dirty="0"/>
              <a:t>WebDriver </a:t>
            </a:r>
            <a:r>
              <a:rPr lang="en-US" dirty="0" smtClean="0"/>
              <a:t>was </a:t>
            </a:r>
            <a:r>
              <a:rPr lang="en-US" dirty="0"/>
              <a:t>designed to provide a simpler, more concise programming interface in addition to addressing some limitations in the Selenium-RC API. </a:t>
            </a:r>
            <a:endParaRPr lang="en-US" dirty="0" smtClean="0"/>
          </a:p>
          <a:p>
            <a:r>
              <a:rPr lang="en-US" dirty="0" smtClean="0"/>
              <a:t>Selenium-WebDriver </a:t>
            </a:r>
            <a:r>
              <a:rPr lang="en-US" dirty="0"/>
              <a:t>was developed to better support dynamic web pages where elements of a page may change without the page itself being reloaded. WebDriver’s goal is to supply a well-designed object-oriented API that provides improved support for modern advanced web-app testing problems</a:t>
            </a:r>
            <a:r>
              <a:rPr lang="en-US" dirty="0" smtClean="0"/>
              <a:t>.</a:t>
            </a:r>
          </a:p>
          <a:p>
            <a:r>
              <a:rPr lang="en-US" dirty="0" smtClean="0"/>
              <a:t>Selenium </a:t>
            </a:r>
            <a:r>
              <a:rPr lang="en-US" dirty="0"/>
              <a:t>WebDriver makes a direct calls to the browser using each browser’s native support for Automation. How these direct calls are made depends on the browser you are using.</a:t>
            </a:r>
          </a:p>
          <a:p>
            <a:r>
              <a:rPr lang="en-US" dirty="0" smtClean="0"/>
              <a:t>Every </a:t>
            </a:r>
            <a:r>
              <a:rPr lang="en-US" dirty="0"/>
              <a:t>browser has a API(Application Program Interface) so </a:t>
            </a:r>
            <a:r>
              <a:rPr lang="en-US" dirty="0" err="1"/>
              <a:t>webdriver</a:t>
            </a:r>
            <a:r>
              <a:rPr lang="en-US" dirty="0"/>
              <a:t> is making direct call to those API for each browser</a:t>
            </a:r>
            <a:r>
              <a:rPr lang="en-US" dirty="0" smtClean="0"/>
              <a:t>.</a:t>
            </a:r>
          </a:p>
          <a:p>
            <a:pPr lvl="1"/>
            <a:r>
              <a:rPr lang="en-US" dirty="0" smtClean="0"/>
              <a:t>Firefox – </a:t>
            </a:r>
            <a:r>
              <a:rPr lang="en-US" dirty="0" err="1" smtClean="0"/>
              <a:t>FirefoxDriver</a:t>
            </a:r>
            <a:r>
              <a:rPr lang="en-US" dirty="0" smtClean="0"/>
              <a:t>/GeckoDriver</a:t>
            </a:r>
            <a:endParaRPr lang="en-US" dirty="0"/>
          </a:p>
          <a:p>
            <a:pPr lvl="1"/>
            <a:r>
              <a:rPr lang="en-US" dirty="0"/>
              <a:t>Internet Explorer  - Internet Explorer Driver</a:t>
            </a:r>
          </a:p>
          <a:p>
            <a:pPr lvl="1"/>
            <a:r>
              <a:rPr lang="en-US" dirty="0"/>
              <a:t>Safari - Safari Driver</a:t>
            </a:r>
          </a:p>
          <a:p>
            <a:pPr lvl="1"/>
            <a:r>
              <a:rPr lang="en-US" dirty="0"/>
              <a:t>Chrome - Chrome </a:t>
            </a:r>
            <a:r>
              <a:rPr lang="en-US" dirty="0" smtClean="0"/>
              <a:t>Driver</a:t>
            </a:r>
            <a:r>
              <a:rPr lang="en-US" dirty="0"/>
              <a:t/>
            </a:r>
            <a:br>
              <a:rPr lang="en-US" dirty="0"/>
            </a:b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095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How Selenium WebDriver Works!</a:t>
            </a: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4098" name="Picture 2" descr="https://lh5.googleusercontent.com/XbKcTnrfOinJYeF2xHhYl6OzoOriPXAD1RzJdk7kCAVwcBJR8Nb3FcuK4mUpD1Y_92Da50DGPOo1xdLBQT8SHVL8LntDcCeq_Auxbrv6aqzdiM50h2t4bhI80ZRolPo6prxMa4E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6800"/>
            <a:ext cx="7847321"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99256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5632365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0"/>
            <a:ext cx="7924800" cy="1240301"/>
          </a:xfrm>
        </p:spPr>
        <p:txBody>
          <a:bodyPr>
            <a:normAutofit fontScale="90000"/>
          </a:bodyPr>
          <a:lstStyle/>
          <a:p>
            <a:r>
              <a:rPr lang="en-US" dirty="0"/>
              <a:t>How Selenium WebDriver Differs from  Selenium RC</a:t>
            </a:r>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955120273"/>
              </p:ext>
            </p:extLst>
          </p:nvPr>
        </p:nvGraphicFramePr>
        <p:xfrm>
          <a:off x="457200" y="1447800"/>
          <a:ext cx="7315200" cy="4629992"/>
        </p:xfrm>
        <a:graphic>
          <a:graphicData uri="http://schemas.openxmlformats.org/drawingml/2006/table">
            <a:tbl>
              <a:tblPr firstRow="1" bandRow="1">
                <a:tableStyleId>{5C22544A-7EE6-4342-B048-85BDC9FD1C3A}</a:tableStyleId>
              </a:tblPr>
              <a:tblGrid>
                <a:gridCol w="3657600"/>
                <a:gridCol w="3657600"/>
              </a:tblGrid>
              <a:tr h="209797">
                <a:tc>
                  <a:txBody>
                    <a:bodyPr/>
                    <a:lstStyle/>
                    <a:p>
                      <a:r>
                        <a:rPr lang="en-US" dirty="0" smtClean="0"/>
                        <a:t>Selenium RC</a:t>
                      </a:r>
                      <a:endParaRPr lang="en-US" dirty="0"/>
                    </a:p>
                  </a:txBody>
                  <a:tcPr/>
                </a:tc>
                <a:tc>
                  <a:txBody>
                    <a:bodyPr/>
                    <a:lstStyle/>
                    <a:p>
                      <a:r>
                        <a:rPr lang="en-US" dirty="0" smtClean="0"/>
                        <a:t>Selenium</a:t>
                      </a:r>
                      <a:r>
                        <a:rPr lang="en-US" baseline="0" dirty="0" smtClean="0"/>
                        <a:t> WebDriver</a:t>
                      </a:r>
                      <a:endParaRPr lang="en-US" dirty="0"/>
                    </a:p>
                  </a:txBody>
                  <a:tcPr/>
                </a:tc>
              </a:tr>
              <a:tr h="524494">
                <a:tc>
                  <a:txBody>
                    <a:bodyPr/>
                    <a:lstStyle/>
                    <a:p>
                      <a:r>
                        <a:rPr lang="en-US" sz="1400" dirty="0" smtClean="0"/>
                        <a:t>1</a:t>
                      </a:r>
                      <a:r>
                        <a:rPr lang="en-US" sz="1400" baseline="0" dirty="0" smtClean="0"/>
                        <a:t>. Deprecated version of Selenium. Not supported anymore in Selenium 3.0.</a:t>
                      </a:r>
                      <a:endParaRPr lang="en-US" sz="1400" dirty="0"/>
                    </a:p>
                  </a:txBody>
                  <a:tcPr/>
                </a:tc>
                <a:tc>
                  <a:txBody>
                    <a:bodyPr/>
                    <a:lstStyle/>
                    <a:p>
                      <a:r>
                        <a:rPr lang="en-US" sz="1400" dirty="0" smtClean="0"/>
                        <a:t>1. Newest</a:t>
                      </a:r>
                      <a:r>
                        <a:rPr lang="en-US" sz="1400" baseline="0" dirty="0" smtClean="0"/>
                        <a:t> version of Selenium</a:t>
                      </a:r>
                      <a:endParaRPr lang="en-US" sz="1400" dirty="0"/>
                    </a:p>
                  </a:txBody>
                  <a:tcPr/>
                </a:tc>
              </a:tr>
              <a:tr h="1153886">
                <a:tc>
                  <a:txBody>
                    <a:bodyPr/>
                    <a:lstStyle/>
                    <a:p>
                      <a:r>
                        <a:rPr lang="en-US" sz="1400" dirty="0" smtClean="0"/>
                        <a:t>2. Selenium RC injects JavaScript functions using Selenium RC Server to the browser when the browser gets loaded and then uses its JavaScript interpreter to drive the AUT(Application under test) within the browser.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WebDriver drivers the browser directly using the browser’s built in support for Automation.</a:t>
                      </a:r>
                    </a:p>
                    <a:p>
                      <a:endParaRPr lang="en-US" sz="1400" dirty="0"/>
                    </a:p>
                  </a:txBody>
                  <a:tcPr/>
                </a:tc>
              </a:tr>
              <a:tr h="1153886">
                <a:tc>
                  <a:txBody>
                    <a:bodyPr/>
                    <a:lstStyle/>
                    <a:p>
                      <a:r>
                        <a:rPr lang="en-US" sz="1400" dirty="0" smtClean="0"/>
                        <a:t>3. Selenium</a:t>
                      </a:r>
                      <a:r>
                        <a:rPr lang="en-US" sz="1400" baseline="0" dirty="0" smtClean="0"/>
                        <a:t> RC doesn’t have support for mobile apps automation.</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3. WebDriver framework can be used to automate both iOS and Android mobile apps using </a:t>
                      </a:r>
                      <a:r>
                        <a:rPr lang="en-US" sz="1400" dirty="0" err="1" smtClean="0"/>
                        <a:t>Appium</a:t>
                      </a:r>
                      <a:r>
                        <a:rPr lang="en-US" sz="1400" dirty="0" smtClean="0"/>
                        <a:t>, </a:t>
                      </a:r>
                      <a:r>
                        <a:rPr lang="en-US" sz="1400" dirty="0" err="1" smtClean="0"/>
                        <a:t>ios</a:t>
                      </a:r>
                      <a:r>
                        <a:rPr lang="en-US" sz="1400" dirty="0" smtClean="0"/>
                        <a:t>-driver and selendroid framework.</a:t>
                      </a:r>
                      <a:br>
                        <a:rPr lang="en-US" sz="1400" dirty="0" smtClean="0"/>
                      </a:br>
                      <a:endParaRPr lang="en-US" sz="1400" dirty="0" smtClean="0"/>
                    </a:p>
                    <a:p>
                      <a:endParaRPr lang="en-US" sz="1400" dirty="0"/>
                    </a:p>
                  </a:txBody>
                  <a:tcPr/>
                </a:tc>
              </a:tr>
              <a:tr h="996538">
                <a:tc>
                  <a:txBody>
                    <a:bodyPr/>
                    <a:lstStyle/>
                    <a:p>
                      <a:r>
                        <a:rPr lang="en-US" sz="1400" dirty="0" smtClean="0"/>
                        <a:t>4. Slower than WebDriver</a:t>
                      </a:r>
                      <a:r>
                        <a:rPr lang="en-US" sz="1400" baseline="0" dirty="0" smtClean="0"/>
                        <a:t> as it uses JavaScript Library.</a:t>
                      </a:r>
                      <a:endParaRPr lang="en-US" sz="1400" dirty="0"/>
                    </a:p>
                  </a:txBody>
                  <a:tcPr/>
                </a:tc>
                <a:tc>
                  <a:txBody>
                    <a:bodyPr/>
                    <a:lstStyle/>
                    <a:p>
                      <a:r>
                        <a:rPr lang="en-US" sz="1400" dirty="0" smtClean="0"/>
                        <a:t>5. Lot faster</a:t>
                      </a:r>
                      <a:r>
                        <a:rPr lang="en-US" sz="1400" baseline="0" dirty="0" smtClean="0"/>
                        <a:t> as it is an cleaner and is </a:t>
                      </a:r>
                      <a:r>
                        <a:rPr lang="en-US" sz="1400" dirty="0" smtClean="0"/>
                        <a:t>well-designed object-oriented API that provides improved support for modern advanced web-app testing problems.</a:t>
                      </a:r>
                      <a:endParaRPr lang="en-US" sz="1400" dirty="0"/>
                    </a:p>
                  </a:txBody>
                  <a:tcPr/>
                </a:tc>
              </a:tr>
            </a:tbl>
          </a:graphicData>
        </a:graphic>
      </p:graphicFrame>
    </p:spTree>
    <p:extLst>
      <p:ext uri="{BB962C8B-B14F-4D97-AF65-F5344CB8AC3E}">
        <p14:creationId xmlns:p14="http://schemas.microsoft.com/office/powerpoint/2010/main" val="155298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6627917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Selenium Server Installation</a:t>
            </a:r>
            <a:endParaRPr lang="en-US" dirty="0"/>
          </a:p>
        </p:txBody>
      </p:sp>
      <p:sp>
        <p:nvSpPr>
          <p:cNvPr id="6" name="Content Placeholder 2"/>
          <p:cNvSpPr>
            <a:spLocks noGrp="1"/>
          </p:cNvSpPr>
          <p:nvPr>
            <p:ph idx="1"/>
          </p:nvPr>
        </p:nvSpPr>
        <p:spPr>
          <a:xfrm>
            <a:off x="228600" y="1295400"/>
            <a:ext cx="8305800" cy="1447800"/>
          </a:xfrm>
        </p:spPr>
        <p:txBody>
          <a:bodyPr>
            <a:normAutofit fontScale="25000" lnSpcReduction="20000"/>
          </a:bodyPr>
          <a:lstStyle/>
          <a:p>
            <a:pPr fontAlgn="base"/>
            <a:r>
              <a:rPr lang="en-US" sz="6800" dirty="0" smtClean="0"/>
              <a:t>Selenium Standalone Server – Server needed to execute selenium scripts.</a:t>
            </a:r>
            <a:endParaRPr lang="en-US" sz="6800" dirty="0"/>
          </a:p>
          <a:p>
            <a:r>
              <a:rPr lang="en-US" sz="6800" dirty="0"/>
              <a:t>Install </a:t>
            </a:r>
            <a:r>
              <a:rPr lang="en-US" sz="6800" dirty="0" smtClean="0"/>
              <a:t>Selenium Server </a:t>
            </a:r>
            <a:r>
              <a:rPr lang="en-US" sz="6800" dirty="0"/>
              <a:t>from the </a:t>
            </a:r>
            <a:r>
              <a:rPr lang="en-US" sz="6800" dirty="0" smtClean="0"/>
              <a:t>link below.</a:t>
            </a:r>
            <a:endParaRPr lang="en-US" sz="6800" dirty="0"/>
          </a:p>
          <a:p>
            <a:pPr lvl="1"/>
            <a:r>
              <a:rPr lang="en-US" sz="6800" dirty="0">
                <a:hlinkClick r:id="rId3"/>
              </a:rPr>
              <a:t>http://www.seleniumhq.org/download</a:t>
            </a:r>
            <a:r>
              <a:rPr lang="en-US" sz="6800" dirty="0" smtClean="0">
                <a:hlinkClick r:id="rId3"/>
              </a:rPr>
              <a:t>/</a:t>
            </a:r>
            <a:endParaRPr lang="en-US" sz="6800" dirty="0"/>
          </a:p>
          <a:p>
            <a:r>
              <a:rPr lang="en-US" sz="6800" dirty="0" smtClean="0"/>
              <a:t>Open IntelliJ and go to Project </a:t>
            </a:r>
            <a:r>
              <a:rPr lang="en-US" sz="6800" dirty="0"/>
              <a:t>Structure and add Selenium Server installed in the above </a:t>
            </a:r>
            <a:r>
              <a:rPr lang="en-US" sz="6800" dirty="0" smtClean="0"/>
              <a:t>step</a:t>
            </a:r>
            <a:r>
              <a:rPr lang="en-US" sz="6800" dirty="0"/>
              <a:t>.</a:t>
            </a:r>
            <a:r>
              <a:rPr lang="en-US" dirty="0" smtClean="0"/>
              <a:t/>
            </a:r>
            <a:br>
              <a:rPr lang="en-US" dirty="0" smtClean="0"/>
            </a:br>
            <a:r>
              <a:rPr lang="en-US" dirty="0" smtClean="0"/>
              <a:t/>
            </a:r>
            <a:br>
              <a:rPr lang="en-US" dirty="0" smtClean="0"/>
            </a:br>
            <a:endParaRPr lang="en-US" dirty="0"/>
          </a:p>
        </p:txBody>
      </p:sp>
      <p:sp>
        <p:nvSpPr>
          <p:cNvPr id="4" name="Footer Placeholder 3"/>
          <p:cNvSpPr>
            <a:spLocks noGrp="1"/>
          </p:cNvSpPr>
          <p:nvPr>
            <p:ph type="ftr" sz="quarter" idx="11"/>
          </p:nvPr>
        </p:nvSpPr>
        <p:spPr>
          <a:xfrm>
            <a:off x="23622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590800"/>
            <a:ext cx="6400800" cy="3505200"/>
          </a:xfrm>
          <a:prstGeom prst="rect">
            <a:avLst/>
          </a:prstGeom>
        </p:spPr>
      </p:pic>
    </p:spTree>
    <p:extLst>
      <p:ext uri="{BB962C8B-B14F-4D97-AF65-F5344CB8AC3E}">
        <p14:creationId xmlns:p14="http://schemas.microsoft.com/office/powerpoint/2010/main" val="68313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3665975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599"/>
            <a:ext cx="7924800" cy="762001"/>
          </a:xfrm>
        </p:spPr>
        <p:txBody>
          <a:bodyPr>
            <a:normAutofit/>
          </a:bodyPr>
          <a:lstStyle/>
          <a:p>
            <a:r>
              <a:rPr lang="en-US" sz="3300" dirty="0" smtClean="0"/>
              <a:t>Selenium Server Installation using Maven</a:t>
            </a:r>
            <a:endParaRPr lang="en-US" sz="3300" dirty="0"/>
          </a:p>
        </p:txBody>
      </p:sp>
      <p:sp>
        <p:nvSpPr>
          <p:cNvPr id="6" name="Content Placeholder 2"/>
          <p:cNvSpPr>
            <a:spLocks noGrp="1"/>
          </p:cNvSpPr>
          <p:nvPr>
            <p:ph idx="1"/>
          </p:nvPr>
        </p:nvSpPr>
        <p:spPr>
          <a:xfrm>
            <a:off x="152400" y="990600"/>
            <a:ext cx="8763000" cy="1295400"/>
          </a:xfrm>
        </p:spPr>
        <p:txBody>
          <a:bodyPr>
            <a:noAutofit/>
          </a:bodyPr>
          <a:lstStyle/>
          <a:p>
            <a:pPr fontAlgn="base"/>
            <a:r>
              <a:rPr lang="en-US" sz="1800" dirty="0" smtClean="0"/>
              <a:t>You can also install Selenium server using maven.</a:t>
            </a:r>
          </a:p>
          <a:p>
            <a:pPr lvl="1" fontAlgn="base"/>
            <a:r>
              <a:rPr lang="en-US" dirty="0" smtClean="0"/>
              <a:t>Find the maven dependency</a:t>
            </a:r>
          </a:p>
          <a:p>
            <a:pPr lvl="1" fontAlgn="base"/>
            <a:r>
              <a:rPr lang="en-US" dirty="0" smtClean="0"/>
              <a:t>Include the maven dependency on </a:t>
            </a:r>
            <a:r>
              <a:rPr lang="en-US" dirty="0" err="1" smtClean="0"/>
              <a:t>pom</a:t>
            </a:r>
            <a:r>
              <a:rPr lang="en-US" dirty="0" smtClean="0"/>
              <a:t> file of your maven project.</a:t>
            </a:r>
          </a:p>
          <a:p>
            <a:pPr lvl="1" fontAlgn="base"/>
            <a:r>
              <a:rPr lang="en-US" dirty="0" smtClean="0"/>
              <a:t>Import the dependencies.</a:t>
            </a:r>
            <a:r>
              <a:rPr lang="en-US" sz="3200" dirty="0" smtClean="0"/>
              <a:t/>
            </a:r>
            <a:br>
              <a:rPr lang="en-US" sz="3200" dirty="0" smtClean="0"/>
            </a:br>
            <a:r>
              <a:rPr lang="en-US" sz="3200" dirty="0" smtClean="0"/>
              <a:t/>
            </a:r>
            <a:br>
              <a:rPr lang="en-US" sz="3200" dirty="0" smtClean="0"/>
            </a:br>
            <a:endParaRPr lang="en-US" sz="3200" dirty="0"/>
          </a:p>
        </p:txBody>
      </p:sp>
      <p:sp>
        <p:nvSpPr>
          <p:cNvPr id="4" name="Footer Placeholder 3"/>
          <p:cNvSpPr>
            <a:spLocks noGrp="1"/>
          </p:cNvSpPr>
          <p:nvPr>
            <p:ph type="ftr" sz="quarter" idx="11"/>
          </p:nvPr>
        </p:nvSpPr>
        <p:spPr>
          <a:xfrm>
            <a:off x="2362200" y="638449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438400"/>
            <a:ext cx="5791200" cy="3947473"/>
          </a:xfrm>
          <a:prstGeom prst="rect">
            <a:avLst/>
          </a:prstGeom>
        </p:spPr>
      </p:pic>
    </p:spTree>
    <p:extLst>
      <p:ext uri="{BB962C8B-B14F-4D97-AF65-F5344CB8AC3E}">
        <p14:creationId xmlns:p14="http://schemas.microsoft.com/office/powerpoint/2010/main" val="57760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599"/>
          </a:xfrm>
        </p:spPr>
        <p:txBody>
          <a:bodyPr>
            <a:normAutofit fontScale="90000"/>
          </a:bodyPr>
          <a:lstStyle/>
          <a:p>
            <a:r>
              <a:rPr lang="en-US" dirty="0" smtClean="0"/>
              <a:t>Switch</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8903" y="745272"/>
            <a:ext cx="7202098" cy="4283927"/>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03" y="5098204"/>
            <a:ext cx="7202098" cy="1084882"/>
          </a:xfrm>
          <a:prstGeom prst="rect">
            <a:avLst/>
          </a:prstGeom>
        </p:spPr>
      </p:pic>
    </p:spTree>
    <p:extLst>
      <p:ext uri="{BB962C8B-B14F-4D97-AF65-F5344CB8AC3E}">
        <p14:creationId xmlns:p14="http://schemas.microsoft.com/office/powerpoint/2010/main" val="102713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8448820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43118"/>
            <a:ext cx="7924800" cy="776081"/>
          </a:xfrm>
        </p:spPr>
        <p:txBody>
          <a:bodyPr>
            <a:normAutofit fontScale="90000"/>
          </a:bodyPr>
          <a:lstStyle/>
          <a:p>
            <a:r>
              <a:rPr lang="en-US" dirty="0" smtClean="0"/>
              <a:t>Newtours Login Validation Testcase</a:t>
            </a:r>
            <a:endParaRPr lang="en-US" dirty="0"/>
          </a:p>
        </p:txBody>
      </p:sp>
      <p:sp>
        <p:nvSpPr>
          <p:cNvPr id="6" name="Content Placeholder 2"/>
          <p:cNvSpPr>
            <a:spLocks noGrp="1"/>
          </p:cNvSpPr>
          <p:nvPr>
            <p:ph idx="1"/>
          </p:nvPr>
        </p:nvSpPr>
        <p:spPr>
          <a:xfrm>
            <a:off x="152400" y="1447799"/>
            <a:ext cx="8610600" cy="4724401"/>
          </a:xfrm>
        </p:spPr>
        <p:txBody>
          <a:bodyPr>
            <a:normAutofit/>
          </a:bodyPr>
          <a:lstStyle/>
          <a:p>
            <a:pPr fontAlgn="base"/>
            <a:r>
              <a:rPr lang="en-US" sz="2400" dirty="0"/>
              <a:t>Launch the browser(Firefox, Chrome, IE)</a:t>
            </a:r>
          </a:p>
          <a:p>
            <a:pPr fontAlgn="base"/>
            <a:r>
              <a:rPr lang="en-US" sz="2400" dirty="0"/>
              <a:t>Go to </a:t>
            </a:r>
            <a:r>
              <a:rPr lang="en-US" sz="2400" u="sng" dirty="0">
                <a:hlinkClick r:id="rId3"/>
              </a:rPr>
              <a:t>http://www.newtours.demoaut.com/</a:t>
            </a:r>
            <a:r>
              <a:rPr lang="en-US" sz="2400" dirty="0"/>
              <a:t> website</a:t>
            </a:r>
          </a:p>
          <a:p>
            <a:pPr fontAlgn="base"/>
            <a:r>
              <a:rPr lang="en-US" sz="2400" dirty="0"/>
              <a:t>Enter the following credentials</a:t>
            </a:r>
          </a:p>
          <a:p>
            <a:pPr lvl="1" fontAlgn="base"/>
            <a:r>
              <a:rPr lang="en-US" sz="2400" dirty="0"/>
              <a:t>username: </a:t>
            </a:r>
            <a:r>
              <a:rPr lang="en-US" sz="2400" dirty="0" smtClean="0"/>
              <a:t>selenium</a:t>
            </a:r>
            <a:endParaRPr lang="en-US" sz="2400" dirty="0"/>
          </a:p>
          <a:p>
            <a:pPr lvl="1" fontAlgn="base"/>
            <a:r>
              <a:rPr lang="en-US" sz="2400" dirty="0"/>
              <a:t>password: </a:t>
            </a:r>
            <a:r>
              <a:rPr lang="en-US" sz="2400" dirty="0" smtClean="0"/>
              <a:t>selenium</a:t>
            </a:r>
            <a:endParaRPr lang="en-US" sz="2400" dirty="0"/>
          </a:p>
          <a:p>
            <a:r>
              <a:rPr lang="en-US" sz="2400" dirty="0" smtClean="0"/>
              <a:t> Click </a:t>
            </a:r>
            <a:r>
              <a:rPr lang="en-US" sz="2400" dirty="0"/>
              <a:t>Sign in Button</a:t>
            </a:r>
          </a:p>
          <a:p>
            <a:r>
              <a:rPr lang="en-US" sz="2400" dirty="0"/>
              <a:t> </a:t>
            </a:r>
            <a:r>
              <a:rPr lang="en-US" sz="2400" dirty="0" smtClean="0"/>
              <a:t>Validate </a:t>
            </a:r>
            <a:r>
              <a:rPr lang="en-US" sz="2400" dirty="0"/>
              <a:t>the title in next page(Flight Details page). The title should </a:t>
            </a:r>
            <a:r>
              <a:rPr lang="en-US" sz="2400" dirty="0" smtClean="0"/>
              <a:t>be “Find </a:t>
            </a:r>
            <a:r>
              <a:rPr lang="en-US" sz="2400" dirty="0"/>
              <a:t>a Flight: Mercury Tours</a:t>
            </a:r>
            <a:r>
              <a:rPr lang="en-US" sz="2400" dirty="0" smtClean="0"/>
              <a:t>:”</a:t>
            </a:r>
            <a:r>
              <a:rPr lang="en-US" dirty="0"/>
              <a:t/>
            </a:r>
            <a:br>
              <a:rPr lang="en-US" dirty="0"/>
            </a:br>
            <a:r>
              <a:rPr lang="en-US" dirty="0"/>
              <a:t/>
            </a:r>
            <a:br>
              <a:rPr lang="en-US" dirty="0"/>
            </a:br>
            <a:endParaRPr lang="en-US" dirty="0"/>
          </a:p>
        </p:txBody>
      </p:sp>
      <p:sp>
        <p:nvSpPr>
          <p:cNvPr id="4" name="Footer Placeholder 3"/>
          <p:cNvSpPr>
            <a:spLocks noGrp="1"/>
          </p:cNvSpPr>
          <p:nvPr>
            <p:ph type="ftr" sz="quarter" idx="11"/>
          </p:nvPr>
        </p:nvSpPr>
        <p:spPr>
          <a:xfrm>
            <a:off x="2209800" y="5486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33290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52882275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GeckoDriver Installation - Mac</a:t>
            </a:r>
            <a:endParaRPr lang="en-US" dirty="0"/>
          </a:p>
        </p:txBody>
      </p:sp>
      <p:sp>
        <p:nvSpPr>
          <p:cNvPr id="6" name="Content Placeholder 2"/>
          <p:cNvSpPr>
            <a:spLocks noGrp="1"/>
          </p:cNvSpPr>
          <p:nvPr>
            <p:ph idx="1"/>
          </p:nvPr>
        </p:nvSpPr>
        <p:spPr>
          <a:xfrm>
            <a:off x="228600" y="1295400"/>
            <a:ext cx="8763000" cy="4876800"/>
          </a:xfrm>
        </p:spPr>
        <p:txBody>
          <a:bodyPr>
            <a:normAutofit fontScale="92500" lnSpcReduction="10000"/>
          </a:bodyPr>
          <a:lstStyle/>
          <a:p>
            <a:pPr fontAlgn="base"/>
            <a:r>
              <a:rPr lang="en-US" sz="2800" dirty="0" smtClean="0"/>
              <a:t>GeckoDriver – Driver needed for Firefox Browser.</a:t>
            </a:r>
            <a:endParaRPr lang="en-US" sz="2800" dirty="0"/>
          </a:p>
          <a:p>
            <a:r>
              <a:rPr lang="en-US" sz="2800" dirty="0"/>
              <a:t>Install </a:t>
            </a:r>
            <a:r>
              <a:rPr lang="en-US" sz="2800" dirty="0" smtClean="0"/>
              <a:t>GeckoDriver </a:t>
            </a:r>
            <a:r>
              <a:rPr lang="en-US" sz="2800" dirty="0"/>
              <a:t>from the </a:t>
            </a:r>
            <a:r>
              <a:rPr lang="en-US" sz="2800" dirty="0" smtClean="0"/>
              <a:t>link below.</a:t>
            </a:r>
            <a:endParaRPr lang="en-US" sz="2800" dirty="0"/>
          </a:p>
          <a:p>
            <a:pPr lvl="1"/>
            <a:r>
              <a:rPr lang="en-US" sz="2800" u="sng" dirty="0">
                <a:hlinkClick r:id="rId3"/>
              </a:rPr>
              <a:t>https://github.com/mozilla/geckodriver/releases</a:t>
            </a:r>
            <a:endParaRPr lang="en-US" sz="2800" dirty="0"/>
          </a:p>
          <a:p>
            <a:pPr lvl="0"/>
            <a:r>
              <a:rPr lang="en-US" sz="2800" dirty="0"/>
              <a:t>Go to downloads where the </a:t>
            </a:r>
            <a:r>
              <a:rPr lang="en-US" sz="2800" dirty="0" smtClean="0"/>
              <a:t>GeckoDriver </a:t>
            </a:r>
            <a:r>
              <a:rPr lang="en-US" sz="2800" dirty="0"/>
              <a:t>is </a:t>
            </a:r>
            <a:r>
              <a:rPr lang="en-US" sz="2800" dirty="0" smtClean="0"/>
              <a:t>downloaded.</a:t>
            </a:r>
            <a:endParaRPr lang="en-US" sz="2800" dirty="0"/>
          </a:p>
          <a:p>
            <a:pPr lvl="1"/>
            <a:r>
              <a:rPr lang="en-US" sz="2800" dirty="0"/>
              <a:t>Give permissions for the </a:t>
            </a:r>
            <a:r>
              <a:rPr lang="en-US" sz="2800" dirty="0" smtClean="0"/>
              <a:t>file using the command below.</a:t>
            </a:r>
            <a:endParaRPr lang="en-US" sz="2800" dirty="0"/>
          </a:p>
          <a:p>
            <a:pPr lvl="2"/>
            <a:r>
              <a:rPr lang="en-US" sz="2800" dirty="0"/>
              <a:t>chmod +x geckodriver</a:t>
            </a:r>
          </a:p>
          <a:p>
            <a:pPr lvl="0"/>
            <a:r>
              <a:rPr lang="en-US" sz="2800" dirty="0"/>
              <a:t>Move </a:t>
            </a:r>
            <a:r>
              <a:rPr lang="en-US" sz="2800" dirty="0" smtClean="0"/>
              <a:t>geckodriver from downloads folder </a:t>
            </a:r>
            <a:r>
              <a:rPr lang="en-US" sz="2800" dirty="0"/>
              <a:t>to the /usr/local/bin </a:t>
            </a:r>
            <a:r>
              <a:rPr lang="en-US" sz="2800" dirty="0" smtClean="0"/>
              <a:t>folder.</a:t>
            </a:r>
            <a:endParaRPr lang="en-US" sz="2800" dirty="0"/>
          </a:p>
          <a:p>
            <a:pPr lvl="1"/>
            <a:r>
              <a:rPr lang="en-US" sz="2800" dirty="0"/>
              <a:t>sudo mv geckodriver /</a:t>
            </a:r>
            <a:r>
              <a:rPr lang="en-US" sz="2800" dirty="0" smtClean="0"/>
              <a:t>usr/local/bin</a:t>
            </a:r>
            <a:r>
              <a:rPr lang="en-US" dirty="0"/>
              <a:t/>
            </a:r>
            <a:br>
              <a:rPr lang="en-US" dirty="0"/>
            </a:br>
            <a:r>
              <a:rPr lang="en-US" dirty="0"/>
              <a:t/>
            </a:r>
            <a:br>
              <a:rPr lang="en-US" dirty="0"/>
            </a:br>
            <a:endParaRPr lang="en-US" dirty="0"/>
          </a:p>
        </p:txBody>
      </p:sp>
      <p:sp>
        <p:nvSpPr>
          <p:cNvPr id="4" name="Footer Placeholder 3"/>
          <p:cNvSpPr>
            <a:spLocks noGrp="1"/>
          </p:cNvSpPr>
          <p:nvPr>
            <p:ph type="ftr" sz="quarter" idx="11"/>
          </p:nvPr>
        </p:nvSpPr>
        <p:spPr>
          <a:xfrm>
            <a:off x="22860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85367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1606373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1"/>
            <a:ext cx="7924800" cy="533400"/>
          </a:xfrm>
        </p:spPr>
        <p:txBody>
          <a:bodyPr>
            <a:normAutofit fontScale="90000"/>
          </a:bodyPr>
          <a:lstStyle/>
          <a:p>
            <a:r>
              <a:rPr lang="en-US" dirty="0" smtClean="0"/>
              <a:t>Login Automated Script Using Firefox</a:t>
            </a:r>
            <a:endParaRPr lang="en-US" dirty="0"/>
          </a:p>
        </p:txBody>
      </p:sp>
      <p:sp>
        <p:nvSpPr>
          <p:cNvPr id="4" name="Footer Placeholder 3"/>
          <p:cNvSpPr>
            <a:spLocks noGrp="1"/>
          </p:cNvSpPr>
          <p:nvPr>
            <p:ph type="ftr" sz="quarter" idx="11"/>
          </p:nvPr>
        </p:nvSpPr>
        <p:spPr>
          <a:xfrm>
            <a:off x="2400301" y="6274495"/>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70542"/>
            <a:ext cx="8063438" cy="5338954"/>
          </a:xfrm>
          <a:prstGeom prst="rect">
            <a:avLst/>
          </a:prstGeom>
        </p:spPr>
      </p:pic>
    </p:spTree>
    <p:extLst>
      <p:ext uri="{BB962C8B-B14F-4D97-AF65-F5344CB8AC3E}">
        <p14:creationId xmlns:p14="http://schemas.microsoft.com/office/powerpoint/2010/main" val="182053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6003718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ChromeDriver Installation</a:t>
            </a:r>
            <a:endParaRPr lang="en-US" dirty="0"/>
          </a:p>
        </p:txBody>
      </p:sp>
      <p:sp>
        <p:nvSpPr>
          <p:cNvPr id="6" name="Content Placeholder 2"/>
          <p:cNvSpPr>
            <a:spLocks noGrp="1"/>
          </p:cNvSpPr>
          <p:nvPr>
            <p:ph idx="1"/>
          </p:nvPr>
        </p:nvSpPr>
        <p:spPr>
          <a:xfrm>
            <a:off x="152400" y="1447799"/>
            <a:ext cx="8763000" cy="4343401"/>
          </a:xfrm>
        </p:spPr>
        <p:txBody>
          <a:bodyPr>
            <a:normAutofit/>
          </a:bodyPr>
          <a:lstStyle/>
          <a:p>
            <a:r>
              <a:rPr lang="en-US" sz="2800" dirty="0" smtClean="0"/>
              <a:t>ChromeDriver </a:t>
            </a:r>
            <a:r>
              <a:rPr lang="en-US" sz="2800" dirty="0"/>
              <a:t>– Driver needed for </a:t>
            </a:r>
            <a:r>
              <a:rPr lang="en-US" sz="2800" dirty="0" smtClean="0"/>
              <a:t>Chrome </a:t>
            </a:r>
            <a:r>
              <a:rPr lang="en-US" sz="2800" dirty="0"/>
              <a:t>Browser</a:t>
            </a:r>
            <a:r>
              <a:rPr lang="en-US" sz="2800" dirty="0" smtClean="0"/>
              <a:t>.</a:t>
            </a:r>
          </a:p>
          <a:p>
            <a:r>
              <a:rPr lang="en-US" sz="2800" dirty="0" smtClean="0"/>
              <a:t>Install </a:t>
            </a:r>
            <a:r>
              <a:rPr lang="en-US" sz="2800" dirty="0"/>
              <a:t>ChromeDriver.exe from the </a:t>
            </a:r>
            <a:r>
              <a:rPr lang="en-US" sz="2800" dirty="0" smtClean="0"/>
              <a:t>link below.</a:t>
            </a:r>
            <a:endParaRPr lang="en-US" sz="2800" dirty="0"/>
          </a:p>
          <a:p>
            <a:pPr lvl="1"/>
            <a:r>
              <a:rPr lang="en-US" sz="2600" u="sng" dirty="0">
                <a:hlinkClick r:id="rId3"/>
              </a:rPr>
              <a:t>http://chromedriver.storage.googleapis.com/index.html</a:t>
            </a:r>
            <a:endParaRPr lang="en-US" sz="2600" dirty="0"/>
          </a:p>
          <a:p>
            <a:pPr lvl="0"/>
            <a:r>
              <a:rPr lang="en-US" sz="2800" dirty="0" smtClean="0"/>
              <a:t>Move chromedriver from Downloads </a:t>
            </a:r>
            <a:r>
              <a:rPr lang="en-US" sz="2800" dirty="0"/>
              <a:t>to </a:t>
            </a:r>
            <a:r>
              <a:rPr lang="en-US" sz="2800" dirty="0" smtClean="0"/>
              <a:t>your project folder.</a:t>
            </a:r>
            <a:r>
              <a:rPr lang="en-US" dirty="0"/>
              <a:t/>
            </a:r>
            <a:br>
              <a:rPr lang="en-US" dirty="0"/>
            </a:br>
            <a:r>
              <a:rPr lang="en-US" dirty="0"/>
              <a:t/>
            </a:r>
            <a:br>
              <a:rPr lang="en-US" dirty="0"/>
            </a:br>
            <a:endParaRPr lang="en-US" dirty="0"/>
          </a:p>
        </p:txBody>
      </p:sp>
      <p:sp>
        <p:nvSpPr>
          <p:cNvPr id="4" name="Footer Placeholder 3"/>
          <p:cNvSpPr>
            <a:spLocks noGrp="1"/>
          </p:cNvSpPr>
          <p:nvPr>
            <p:ph type="ftr" sz="quarter" idx="11"/>
          </p:nvPr>
        </p:nvSpPr>
        <p:spPr>
          <a:xfrm>
            <a:off x="2438400" y="5867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4033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6280135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091"/>
            <a:ext cx="8077200" cy="561109"/>
          </a:xfrm>
        </p:spPr>
        <p:txBody>
          <a:bodyPr>
            <a:normAutofit fontScale="90000"/>
          </a:bodyPr>
          <a:lstStyle/>
          <a:p>
            <a:r>
              <a:rPr lang="en-US" dirty="0" smtClean="0"/>
              <a:t>Login Automated </a:t>
            </a:r>
            <a:r>
              <a:rPr lang="en-US" smtClean="0"/>
              <a:t>Script Using </a:t>
            </a:r>
            <a:r>
              <a:rPr lang="en-US" dirty="0" smtClean="0"/>
              <a:t>Chrome</a:t>
            </a:r>
            <a:endParaRPr lang="en-US" dirty="0"/>
          </a:p>
        </p:txBody>
      </p:sp>
      <p:sp>
        <p:nvSpPr>
          <p:cNvPr id="4" name="Footer Placeholder 3"/>
          <p:cNvSpPr>
            <a:spLocks noGrp="1"/>
          </p:cNvSpPr>
          <p:nvPr>
            <p:ph type="ftr" sz="quarter" idx="11"/>
          </p:nvPr>
        </p:nvSpPr>
        <p:spPr>
          <a:xfrm>
            <a:off x="2438400" y="636451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889848"/>
            <a:ext cx="8077200" cy="5474666"/>
          </a:xfrm>
          <a:prstGeom prst="rect">
            <a:avLst/>
          </a:prstGeom>
        </p:spPr>
      </p:pic>
    </p:spTree>
    <p:extLst>
      <p:ext uri="{BB962C8B-B14F-4D97-AF65-F5344CB8AC3E}">
        <p14:creationId xmlns:p14="http://schemas.microsoft.com/office/powerpoint/2010/main" val="19196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030" y="228600"/>
            <a:ext cx="7315200" cy="621949"/>
          </a:xfrm>
        </p:spPr>
        <p:txBody>
          <a:bodyPr>
            <a:normAutofit fontScale="90000"/>
          </a:bodyPr>
          <a:lstStyle/>
          <a:p>
            <a:r>
              <a:rPr lang="en-US" dirty="0" smtClean="0"/>
              <a:t>Hello World</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834" y="822671"/>
            <a:ext cx="7905521" cy="4098401"/>
          </a:xfrm>
        </p:spPr>
      </p:pic>
      <p:sp>
        <p:nvSpPr>
          <p:cNvPr id="5" name="Slide Number Placeholder 4"/>
          <p:cNvSpPr>
            <a:spLocks noGrp="1"/>
          </p:cNvSpPr>
          <p:nvPr>
            <p:ph type="sldNum" sz="quarter" idx="12"/>
          </p:nvPr>
        </p:nvSpPr>
        <p:spPr/>
        <p:txBody>
          <a:bodyPr/>
          <a:lstStyle/>
          <a:p>
            <a:fld id="{99F9E06A-7275-4D22-A22A-1A9FFE47B2F6}" type="slidenum">
              <a:rPr lang="en-US" smtClean="0"/>
              <a:t>2</a:t>
            </a:fld>
            <a:endParaRPr lang="en-US"/>
          </a:p>
        </p:txBody>
      </p:sp>
      <p:sp>
        <p:nvSpPr>
          <p:cNvPr id="7" name="Footer Placeholder 3"/>
          <p:cNvSpPr>
            <a:spLocks noGrp="1"/>
          </p:cNvSpPr>
          <p:nvPr>
            <p:ph type="ftr" sz="quarter" idx="11"/>
          </p:nvPr>
        </p:nvSpPr>
        <p:spPr>
          <a:xfrm>
            <a:off x="2362200" y="615985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33" y="5105399"/>
            <a:ext cx="7905521" cy="870125"/>
          </a:xfrm>
          <a:prstGeom prst="rect">
            <a:avLst/>
          </a:prstGeom>
        </p:spPr>
      </p:pic>
    </p:spTree>
    <p:extLst>
      <p:ext uri="{BB962C8B-B14F-4D97-AF65-F5344CB8AC3E}">
        <p14:creationId xmlns:p14="http://schemas.microsoft.com/office/powerpoint/2010/main" val="105392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54065949"/>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4672801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SafariDriver Installation – Mac Only</a:t>
            </a:r>
            <a:endParaRPr lang="en-US" dirty="0"/>
          </a:p>
        </p:txBody>
      </p:sp>
      <p:sp>
        <p:nvSpPr>
          <p:cNvPr id="6" name="Content Placeholder 2"/>
          <p:cNvSpPr>
            <a:spLocks noGrp="1"/>
          </p:cNvSpPr>
          <p:nvPr>
            <p:ph idx="1"/>
          </p:nvPr>
        </p:nvSpPr>
        <p:spPr>
          <a:xfrm>
            <a:off x="152400" y="1447799"/>
            <a:ext cx="8763000" cy="4267201"/>
          </a:xfrm>
        </p:spPr>
        <p:txBody>
          <a:bodyPr>
            <a:normAutofit lnSpcReduction="10000"/>
          </a:bodyPr>
          <a:lstStyle/>
          <a:p>
            <a:r>
              <a:rPr lang="en-US" sz="2800" dirty="0" smtClean="0"/>
              <a:t>SafariDriver </a:t>
            </a:r>
            <a:r>
              <a:rPr lang="en-US" sz="2800" dirty="0"/>
              <a:t>– Driver needed for </a:t>
            </a:r>
            <a:r>
              <a:rPr lang="en-US" sz="2800" dirty="0" smtClean="0"/>
              <a:t>Safari </a:t>
            </a:r>
            <a:r>
              <a:rPr lang="en-US" sz="2800" dirty="0"/>
              <a:t>Browser</a:t>
            </a:r>
            <a:r>
              <a:rPr lang="en-US" sz="2800" dirty="0" smtClean="0"/>
              <a:t>.</a:t>
            </a:r>
          </a:p>
          <a:p>
            <a:r>
              <a:rPr lang="en-US" sz="2800" dirty="0" smtClean="0"/>
              <a:t>SafariDriver installed by default in OS El Capitan.</a:t>
            </a:r>
            <a:endParaRPr lang="en-US" sz="2800" dirty="0"/>
          </a:p>
          <a:p>
            <a:pPr lvl="0"/>
            <a:r>
              <a:rPr lang="en-US" sz="2800" dirty="0" smtClean="0"/>
              <a:t>Go to Safari &gt; Preferences &gt; Advanced</a:t>
            </a:r>
          </a:p>
          <a:p>
            <a:pPr lvl="0"/>
            <a:r>
              <a:rPr lang="en-US" sz="2800" dirty="0" smtClean="0"/>
              <a:t>Check on “Show Develop menu in menu bar”</a:t>
            </a:r>
          </a:p>
          <a:p>
            <a:pPr lvl="0"/>
            <a:r>
              <a:rPr lang="en-US" sz="2800" dirty="0" smtClean="0"/>
              <a:t>Open Safari and Click on Develop Menu from Menu bar.</a:t>
            </a:r>
          </a:p>
          <a:p>
            <a:pPr lvl="0"/>
            <a:r>
              <a:rPr lang="en-US" sz="2800" dirty="0"/>
              <a:t>C</a:t>
            </a:r>
            <a:r>
              <a:rPr lang="en-US" sz="2800" dirty="0" smtClean="0"/>
              <a:t>lick “Allow Remote Automation” from the Develop Menu bar.</a:t>
            </a:r>
            <a:r>
              <a:rPr lang="en-US" dirty="0"/>
              <a:t/>
            </a:r>
            <a:br>
              <a:rPr lang="en-US" dirty="0"/>
            </a:br>
            <a:r>
              <a:rPr lang="en-US" dirty="0"/>
              <a:t/>
            </a:r>
            <a:br>
              <a:rPr lang="en-US" dirty="0"/>
            </a:br>
            <a:endParaRPr lang="en-US" dirty="0"/>
          </a:p>
        </p:txBody>
      </p:sp>
      <p:sp>
        <p:nvSpPr>
          <p:cNvPr id="4" name="Footer Placeholder 3"/>
          <p:cNvSpPr>
            <a:spLocks noGrp="1"/>
          </p:cNvSpPr>
          <p:nvPr>
            <p:ph type="ftr" sz="quarter" idx="11"/>
          </p:nvPr>
        </p:nvSpPr>
        <p:spPr>
          <a:xfrm>
            <a:off x="2438400" y="5867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7536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4330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091"/>
            <a:ext cx="8077200" cy="561109"/>
          </a:xfrm>
        </p:spPr>
        <p:txBody>
          <a:bodyPr>
            <a:normAutofit fontScale="90000"/>
          </a:bodyPr>
          <a:lstStyle/>
          <a:p>
            <a:r>
              <a:rPr lang="en-US" dirty="0" smtClean="0"/>
              <a:t>Login Automated Script Using Safari</a:t>
            </a:r>
            <a:endParaRPr lang="en-US" dirty="0"/>
          </a:p>
        </p:txBody>
      </p:sp>
      <p:sp>
        <p:nvSpPr>
          <p:cNvPr id="4" name="Footer Placeholder 3"/>
          <p:cNvSpPr>
            <a:spLocks noGrp="1"/>
          </p:cNvSpPr>
          <p:nvPr>
            <p:ph type="ftr" sz="quarter" idx="11"/>
          </p:nvPr>
        </p:nvSpPr>
        <p:spPr>
          <a:xfrm>
            <a:off x="2438400" y="636451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889848"/>
            <a:ext cx="7467599" cy="5474666"/>
          </a:xfrm>
          <a:prstGeom prst="rect">
            <a:avLst/>
          </a:prstGeom>
        </p:spPr>
      </p:pic>
    </p:spTree>
    <p:extLst>
      <p:ext uri="{BB962C8B-B14F-4D97-AF65-F5344CB8AC3E}">
        <p14:creationId xmlns:p14="http://schemas.microsoft.com/office/powerpoint/2010/main" val="173504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58618413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InternetExplorerDriver Installation</a:t>
            </a:r>
            <a:endParaRPr lang="en-US" dirty="0"/>
          </a:p>
        </p:txBody>
      </p:sp>
      <p:sp>
        <p:nvSpPr>
          <p:cNvPr id="6" name="Content Placeholder 2"/>
          <p:cNvSpPr>
            <a:spLocks noGrp="1"/>
          </p:cNvSpPr>
          <p:nvPr>
            <p:ph idx="1"/>
          </p:nvPr>
        </p:nvSpPr>
        <p:spPr>
          <a:xfrm>
            <a:off x="152400" y="1447799"/>
            <a:ext cx="8763000" cy="3657601"/>
          </a:xfrm>
        </p:spPr>
        <p:txBody>
          <a:bodyPr>
            <a:normAutofit fontScale="92500"/>
          </a:bodyPr>
          <a:lstStyle/>
          <a:p>
            <a:r>
              <a:rPr lang="en-US" sz="2300" b="1" dirty="0" smtClean="0"/>
              <a:t>InternetExplorerDriver</a:t>
            </a:r>
            <a:r>
              <a:rPr lang="en-US" sz="2300" dirty="0" smtClean="0"/>
              <a:t> </a:t>
            </a:r>
            <a:r>
              <a:rPr lang="en-US" sz="2300" dirty="0"/>
              <a:t>– Driver needed for </a:t>
            </a:r>
            <a:r>
              <a:rPr lang="en-US" sz="2300" dirty="0" smtClean="0"/>
              <a:t>Internet Explorer Browser.</a:t>
            </a:r>
          </a:p>
          <a:p>
            <a:r>
              <a:rPr lang="en-US" sz="2300" dirty="0" smtClean="0"/>
              <a:t>Install IEDriver.exe based on your OS from </a:t>
            </a:r>
            <a:r>
              <a:rPr lang="en-US" sz="2300" dirty="0"/>
              <a:t>the </a:t>
            </a:r>
            <a:r>
              <a:rPr lang="en-US" sz="2300" dirty="0" smtClean="0"/>
              <a:t>link below.</a:t>
            </a:r>
          </a:p>
          <a:p>
            <a:pPr marL="411480" lvl="2"/>
            <a:r>
              <a:rPr lang="en-US" sz="2300" u="sng" dirty="0">
                <a:hlinkClick r:id="rId3"/>
              </a:rPr>
              <a:t>http://www.seleniumhq.org/download</a:t>
            </a:r>
            <a:r>
              <a:rPr lang="en-US" sz="2300" u="sng" dirty="0" smtClean="0">
                <a:hlinkClick r:id="rId3"/>
              </a:rPr>
              <a:t>/</a:t>
            </a:r>
            <a:endParaRPr lang="en-US" sz="2300" u="sng" dirty="0" smtClean="0"/>
          </a:p>
          <a:p>
            <a:pPr marL="411480" lvl="2"/>
            <a:r>
              <a:rPr lang="en-US" sz="2300" dirty="0">
                <a:hlinkClick r:id="rId4"/>
              </a:rPr>
              <a:t>http://</a:t>
            </a:r>
            <a:r>
              <a:rPr lang="en-US" sz="2300" dirty="0" smtClean="0">
                <a:hlinkClick r:id="rId4"/>
              </a:rPr>
              <a:t>selenium-release.storage.googleapis.com/index.html</a:t>
            </a:r>
            <a:endParaRPr lang="en-US" sz="2300" dirty="0" smtClean="0"/>
          </a:p>
          <a:p>
            <a:pPr marL="228600" lvl="1"/>
            <a:r>
              <a:rPr lang="en-US" sz="2300" dirty="0"/>
              <a:t>Go to downloads where the </a:t>
            </a:r>
            <a:r>
              <a:rPr lang="en-US" sz="2300" dirty="0" smtClean="0"/>
              <a:t>IEDriver.exe </a:t>
            </a:r>
            <a:r>
              <a:rPr lang="en-US" sz="2300" dirty="0"/>
              <a:t>is </a:t>
            </a:r>
            <a:r>
              <a:rPr lang="en-US" sz="2300" dirty="0" smtClean="0"/>
              <a:t>downloaded.</a:t>
            </a:r>
            <a:endParaRPr lang="en-US" sz="2300" dirty="0"/>
          </a:p>
          <a:p>
            <a:pPr lvl="0"/>
            <a:r>
              <a:rPr lang="en-US" sz="2300" dirty="0" smtClean="0"/>
              <a:t>Move IEWebDriver </a:t>
            </a:r>
            <a:r>
              <a:rPr lang="en-US" sz="2300" dirty="0"/>
              <a:t>to the </a:t>
            </a:r>
            <a:r>
              <a:rPr lang="en-US" sz="2300" dirty="0" smtClean="0"/>
              <a:t>your project folder.</a:t>
            </a:r>
          </a:p>
          <a:p>
            <a:pPr marL="228600" lvl="1"/>
            <a:r>
              <a:rPr lang="en-US" sz="2100" dirty="0"/>
              <a:t>Go to Internet Explorer Options &gt; </a:t>
            </a:r>
            <a:r>
              <a:rPr lang="en-US" sz="2100" dirty="0" smtClean="0"/>
              <a:t>Security.</a:t>
            </a:r>
            <a:endParaRPr lang="en-US" sz="2300" dirty="0"/>
          </a:p>
          <a:p>
            <a:r>
              <a:rPr lang="en-US" sz="2300" dirty="0"/>
              <a:t>Check/Uncheck “Enable Protected Mode” in Internet Explorer for all trust/security </a:t>
            </a:r>
            <a:r>
              <a:rPr lang="en-US" sz="2300" dirty="0" smtClean="0"/>
              <a:t>zones.</a:t>
            </a:r>
            <a:endParaRPr lang="en-US" sz="2300" dirty="0"/>
          </a:p>
          <a:p>
            <a:pPr lvl="0"/>
            <a:endParaRPr lang="en-US" sz="2300" dirty="0"/>
          </a:p>
        </p:txBody>
      </p:sp>
      <p:sp>
        <p:nvSpPr>
          <p:cNvPr id="4" name="Footer Placeholder 3"/>
          <p:cNvSpPr>
            <a:spLocks noGrp="1"/>
          </p:cNvSpPr>
          <p:nvPr>
            <p:ph type="ftr" sz="quarter" idx="11"/>
          </p:nvPr>
        </p:nvSpPr>
        <p:spPr>
          <a:xfrm>
            <a:off x="22098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0721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1"/>
            <a:ext cx="8458200" cy="609600"/>
          </a:xfrm>
        </p:spPr>
        <p:txBody>
          <a:bodyPr>
            <a:noAutofit/>
          </a:bodyPr>
          <a:lstStyle/>
          <a:p>
            <a:r>
              <a:rPr lang="en-US" sz="3600" dirty="0" smtClean="0"/>
              <a:t>Login Automated Script Using IE</a:t>
            </a:r>
            <a:endParaRPr lang="en-US" sz="3600" dirty="0"/>
          </a:p>
        </p:txBody>
      </p:sp>
      <p:sp>
        <p:nvSpPr>
          <p:cNvPr id="4" name="Footer Placeholder 3"/>
          <p:cNvSpPr>
            <a:spLocks noGrp="1"/>
          </p:cNvSpPr>
          <p:nvPr>
            <p:ph type="ftr" sz="quarter" idx="11"/>
          </p:nvPr>
        </p:nvSpPr>
        <p:spPr>
          <a:xfrm>
            <a:off x="2400301" y="6274495"/>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95" y="914400"/>
            <a:ext cx="8128162" cy="5257800"/>
          </a:xfrm>
          <a:prstGeom prst="rect">
            <a:avLst/>
          </a:prstGeom>
        </p:spPr>
      </p:pic>
    </p:spTree>
    <p:extLst>
      <p:ext uri="{BB962C8B-B14F-4D97-AF65-F5344CB8AC3E}">
        <p14:creationId xmlns:p14="http://schemas.microsoft.com/office/powerpoint/2010/main" val="207613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52991462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Elements of Web Application</a:t>
            </a:r>
            <a:endParaRPr lang="en-US" dirty="0"/>
          </a:p>
        </p:txBody>
      </p:sp>
      <p:sp>
        <p:nvSpPr>
          <p:cNvPr id="6" name="Content Placeholder 2"/>
          <p:cNvSpPr>
            <a:spLocks noGrp="1"/>
          </p:cNvSpPr>
          <p:nvPr>
            <p:ph idx="1"/>
          </p:nvPr>
        </p:nvSpPr>
        <p:spPr>
          <a:xfrm>
            <a:off x="330200" y="1295400"/>
            <a:ext cx="3860800" cy="4343400"/>
          </a:xfrm>
        </p:spPr>
        <p:txBody>
          <a:bodyPr>
            <a:normAutofit fontScale="77500" lnSpcReduction="20000"/>
          </a:bodyPr>
          <a:lstStyle/>
          <a:p>
            <a:r>
              <a:rPr lang="en-US" sz="2800" dirty="0" smtClean="0"/>
              <a:t>Elements of Web Application HTML Page</a:t>
            </a:r>
          </a:p>
          <a:p>
            <a:pPr lvl="1"/>
            <a:r>
              <a:rPr lang="en-US" sz="2600" dirty="0" smtClean="0"/>
              <a:t>Textbox</a:t>
            </a:r>
          </a:p>
          <a:p>
            <a:pPr lvl="1"/>
            <a:r>
              <a:rPr lang="en-US" sz="2600" dirty="0" smtClean="0"/>
              <a:t>Radio Buttons</a:t>
            </a:r>
          </a:p>
          <a:p>
            <a:pPr lvl="1"/>
            <a:r>
              <a:rPr lang="en-US" sz="2600" dirty="0" smtClean="0"/>
              <a:t>Buttons</a:t>
            </a:r>
          </a:p>
          <a:p>
            <a:pPr lvl="1"/>
            <a:r>
              <a:rPr lang="en-US" sz="2600" dirty="0" smtClean="0"/>
              <a:t>Checkboxes</a:t>
            </a:r>
          </a:p>
          <a:p>
            <a:pPr lvl="1"/>
            <a:r>
              <a:rPr lang="en-US" sz="2600" dirty="0" smtClean="0"/>
              <a:t>Hyperlinks</a:t>
            </a:r>
          </a:p>
          <a:p>
            <a:pPr lvl="1"/>
            <a:r>
              <a:rPr lang="en-US" sz="2600" dirty="0" smtClean="0"/>
              <a:t>Page Title</a:t>
            </a:r>
          </a:p>
          <a:p>
            <a:pPr lvl="1"/>
            <a:r>
              <a:rPr lang="en-US" sz="2600" dirty="0" smtClean="0"/>
              <a:t>Page Header</a:t>
            </a:r>
          </a:p>
          <a:p>
            <a:pPr lvl="1"/>
            <a:r>
              <a:rPr lang="en-US" sz="2600" dirty="0" smtClean="0"/>
              <a:t>Text</a:t>
            </a:r>
          </a:p>
          <a:p>
            <a:pPr lvl="1"/>
            <a:r>
              <a:rPr lang="en-US" sz="2600" dirty="0" smtClean="0"/>
              <a:t>Images/Picture</a:t>
            </a:r>
          </a:p>
          <a:p>
            <a:pPr lvl="1"/>
            <a:r>
              <a:rPr lang="en-US" sz="2600" dirty="0" smtClean="0"/>
              <a:t>Scroll Button</a:t>
            </a:r>
          </a:p>
          <a:p>
            <a:pPr lvl="1"/>
            <a:r>
              <a:rPr lang="en-US" sz="2600" dirty="0" smtClean="0"/>
              <a:t>Calendar</a:t>
            </a:r>
          </a:p>
          <a:p>
            <a:pPr lvl="1"/>
            <a:endParaRPr lang="en-US" sz="42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143000"/>
            <a:ext cx="4648200" cy="4495800"/>
          </a:xfrm>
          <a:prstGeom prst="rect">
            <a:avLst/>
          </a:prstGeom>
        </p:spPr>
      </p:pic>
    </p:spTree>
    <p:extLst>
      <p:ext uri="{BB962C8B-B14F-4D97-AF65-F5344CB8AC3E}">
        <p14:creationId xmlns:p14="http://schemas.microsoft.com/office/powerpoint/2010/main" val="209242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Element Locators</a:t>
            </a:r>
            <a:endParaRPr lang="en-US" dirty="0"/>
          </a:p>
        </p:txBody>
      </p:sp>
      <p:sp>
        <p:nvSpPr>
          <p:cNvPr id="6" name="Content Placeholder 2"/>
          <p:cNvSpPr>
            <a:spLocks noGrp="1"/>
          </p:cNvSpPr>
          <p:nvPr>
            <p:ph idx="1"/>
          </p:nvPr>
        </p:nvSpPr>
        <p:spPr>
          <a:xfrm>
            <a:off x="330200" y="990600"/>
            <a:ext cx="7823200" cy="5181600"/>
          </a:xfrm>
        </p:spPr>
        <p:txBody>
          <a:bodyPr>
            <a:normAutofit lnSpcReduction="10000"/>
          </a:bodyPr>
          <a:lstStyle/>
          <a:p>
            <a:r>
              <a:rPr lang="en-US" sz="2400" dirty="0" smtClean="0"/>
              <a:t>name</a:t>
            </a:r>
          </a:p>
          <a:p>
            <a:pPr marL="320040" lvl="1" indent="0">
              <a:buNone/>
            </a:pPr>
            <a:r>
              <a:rPr lang="en-US" dirty="0" smtClean="0"/>
              <a:t>driver.findElement(</a:t>
            </a:r>
            <a:r>
              <a:rPr lang="en-US" dirty="0" err="1" smtClean="0"/>
              <a:t>By.name</a:t>
            </a:r>
            <a:r>
              <a:rPr lang="en-US" dirty="0" smtClean="0"/>
              <a:t>(“</a:t>
            </a:r>
            <a:r>
              <a:rPr lang="en-US" dirty="0" err="1" smtClean="0"/>
              <a:t>sp_q</a:t>
            </a:r>
            <a:r>
              <a:rPr lang="en-US" dirty="0" smtClean="0"/>
              <a:t>”)).</a:t>
            </a:r>
            <a:r>
              <a:rPr lang="en-US" dirty="0" err="1" smtClean="0"/>
              <a:t>sendKeys</a:t>
            </a:r>
            <a:r>
              <a:rPr lang="en-US" dirty="0" smtClean="0"/>
              <a:t>(“selenium”)</a:t>
            </a:r>
          </a:p>
          <a:p>
            <a:r>
              <a:rPr lang="en-US" sz="2400" dirty="0" smtClean="0"/>
              <a:t>id</a:t>
            </a:r>
          </a:p>
          <a:p>
            <a:pPr marL="228600" lvl="2" indent="0">
              <a:buNone/>
            </a:pPr>
            <a:r>
              <a:rPr lang="en-US" sz="1800" dirty="0" smtClean="0"/>
              <a:t> driver.findElement(</a:t>
            </a:r>
            <a:r>
              <a:rPr lang="en-US" sz="1800" dirty="0" err="1" smtClean="0"/>
              <a:t>By.id</a:t>
            </a:r>
            <a:r>
              <a:rPr lang="en-US" sz="1800" dirty="0" smtClean="0"/>
              <a:t>(“s_Text”)).</a:t>
            </a:r>
            <a:r>
              <a:rPr lang="en-US" sz="1800" dirty="0" err="1" smtClean="0"/>
              <a:t>sendKeys</a:t>
            </a:r>
            <a:r>
              <a:rPr lang="en-US" sz="1800" dirty="0" smtClean="0"/>
              <a:t>(’selenium’)</a:t>
            </a:r>
          </a:p>
          <a:p>
            <a:r>
              <a:rPr lang="en-US" sz="2400" dirty="0"/>
              <a:t>c</a:t>
            </a:r>
            <a:r>
              <a:rPr lang="en-US" sz="2400" dirty="0" smtClean="0"/>
              <a:t>lass</a:t>
            </a:r>
          </a:p>
          <a:p>
            <a:pPr marL="320040" lvl="1" indent="0">
              <a:buNone/>
            </a:pPr>
            <a:r>
              <a:rPr lang="en-US" dirty="0" smtClean="0"/>
              <a:t>driver.findElement(</a:t>
            </a:r>
            <a:r>
              <a:rPr lang="en-US" dirty="0" err="1" smtClean="0"/>
              <a:t>By.className</a:t>
            </a:r>
            <a:r>
              <a:rPr lang="en-US" dirty="0" smtClean="0"/>
              <a:t>(“keywords”)).</a:t>
            </a:r>
            <a:r>
              <a:rPr lang="en-US" dirty="0" err="1" smtClean="0"/>
              <a:t>sendKeys</a:t>
            </a:r>
            <a:r>
              <a:rPr lang="en-US" dirty="0" smtClean="0"/>
              <a:t>(‘selenium’)</a:t>
            </a:r>
          </a:p>
          <a:p>
            <a:r>
              <a:rPr lang="en-US" sz="2400" dirty="0" err="1" smtClean="0"/>
              <a:t>linkText</a:t>
            </a:r>
            <a:endParaRPr lang="en-US" sz="2400" dirty="0" smtClean="0"/>
          </a:p>
          <a:p>
            <a:pPr marL="228600" lvl="2" indent="0">
              <a:buNone/>
            </a:pPr>
            <a:r>
              <a:rPr lang="en-US" sz="1800" dirty="0" smtClean="0"/>
              <a:t> driver.findElement(</a:t>
            </a:r>
            <a:r>
              <a:rPr lang="en-US" sz="1800" dirty="0" err="1" smtClean="0"/>
              <a:t>By.linkText</a:t>
            </a:r>
            <a:r>
              <a:rPr lang="en-US" sz="1800" dirty="0"/>
              <a:t>(</a:t>
            </a:r>
            <a:r>
              <a:rPr lang="en-US" sz="1800" dirty="0" smtClean="0"/>
              <a:t>“donate now”)).click</a:t>
            </a:r>
          </a:p>
          <a:p>
            <a:r>
              <a:rPr lang="en-US" sz="2400" dirty="0" smtClean="0"/>
              <a:t>xpath</a:t>
            </a:r>
          </a:p>
          <a:p>
            <a:pPr marL="320040" lvl="1" indent="0">
              <a:buNone/>
            </a:pPr>
            <a:r>
              <a:rPr lang="en-US" i="1" dirty="0" smtClean="0"/>
              <a:t>driver.findElement(</a:t>
            </a:r>
            <a:r>
              <a:rPr lang="en-US" i="1" dirty="0" err="1" smtClean="0"/>
              <a:t>By.xpath</a:t>
            </a:r>
            <a:r>
              <a:rPr lang="en-US" i="1" dirty="0" smtClean="0"/>
              <a:t>( </a:t>
            </a:r>
            <a:r>
              <a:rPr lang="en-US" i="1" dirty="0"/>
              <a:t>“html/body/form/div[3]/div[2]/div[1]/div/div[1]/div/div[2]/</a:t>
            </a:r>
            <a:r>
              <a:rPr lang="en-US" i="1" dirty="0" smtClean="0"/>
              <a:t>div/div/div/div/div/a”)).click</a:t>
            </a:r>
          </a:p>
          <a:p>
            <a:pPr marL="320040" lvl="1" indent="0">
              <a:buNone/>
            </a:pPr>
            <a:r>
              <a:rPr lang="en-US" i="1" dirty="0" smtClean="0"/>
              <a:t>driver.findElement(</a:t>
            </a:r>
            <a:r>
              <a:rPr lang="en-US" i="1" dirty="0" err="1" smtClean="0"/>
              <a:t>By.xpath</a:t>
            </a:r>
            <a:r>
              <a:rPr lang="en-US" i="1" dirty="0" smtClean="0"/>
              <a:t>(“//</a:t>
            </a:r>
            <a:r>
              <a:rPr lang="en-US" i="1" dirty="0"/>
              <a:t>a[@class='</a:t>
            </a:r>
            <a:r>
              <a:rPr lang="en-US" i="1" dirty="0" err="1"/>
              <a:t>btn</a:t>
            </a:r>
            <a:r>
              <a:rPr lang="en-US" i="1" dirty="0"/>
              <a:t> </a:t>
            </a:r>
            <a:r>
              <a:rPr lang="en-US" i="1" dirty="0" err="1"/>
              <a:t>btn</a:t>
            </a:r>
            <a:r>
              <a:rPr lang="en-US" i="1" dirty="0"/>
              <a:t>-primary</a:t>
            </a:r>
            <a:r>
              <a:rPr lang="en-US" i="1" dirty="0" smtClean="0"/>
              <a:t>']”)).click</a:t>
            </a:r>
          </a:p>
          <a:p>
            <a:r>
              <a:rPr lang="en-US" sz="2400" dirty="0" smtClean="0"/>
              <a:t>css</a:t>
            </a:r>
            <a:endParaRPr lang="en-US" sz="2400" dirty="0" smtClean="0">
              <a:solidFill>
                <a:schemeClr val="accent5">
                  <a:lumMod val="60000"/>
                  <a:lumOff val="40000"/>
                </a:schemeClr>
              </a:solidFill>
            </a:endParaRPr>
          </a:p>
          <a:p>
            <a:pPr marL="320040" lvl="1" indent="0">
              <a:buNone/>
            </a:pPr>
            <a:r>
              <a:rPr lang="en-US" i="1" dirty="0" smtClean="0"/>
              <a:t>driver.find_element(</a:t>
            </a:r>
            <a:r>
              <a:rPr lang="en-US" dirty="0" err="1" smtClean="0"/>
              <a:t>By.cssSelector</a:t>
            </a:r>
            <a:r>
              <a:rPr lang="en-US" i="1" dirty="0"/>
              <a:t>(</a:t>
            </a:r>
            <a:r>
              <a:rPr lang="en-US" i="1" dirty="0" smtClean="0"/>
              <a:t>“a[class</a:t>
            </a:r>
            <a:r>
              <a:rPr lang="en-US" i="1" dirty="0"/>
              <a:t>='</a:t>
            </a:r>
            <a:r>
              <a:rPr lang="en-US" i="1" dirty="0" err="1"/>
              <a:t>btn</a:t>
            </a:r>
            <a:r>
              <a:rPr lang="en-US" i="1" dirty="0"/>
              <a:t> </a:t>
            </a:r>
            <a:r>
              <a:rPr lang="en-US" i="1" dirty="0" err="1"/>
              <a:t>btn</a:t>
            </a:r>
            <a:r>
              <a:rPr lang="en-US" i="1" dirty="0"/>
              <a:t>-primary</a:t>
            </a:r>
            <a:r>
              <a:rPr lang="en-US" i="1" dirty="0" smtClean="0"/>
              <a:t>']")).click</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4747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1"/>
            <a:ext cx="7086600" cy="609599"/>
          </a:xfrm>
        </p:spPr>
        <p:txBody>
          <a:bodyPr>
            <a:normAutofit fontScale="90000"/>
          </a:bodyPr>
          <a:lstStyle/>
          <a:p>
            <a:r>
              <a:rPr lang="en-US" dirty="0" smtClean="0"/>
              <a:t>Array</a:t>
            </a:r>
            <a:endParaRPr lang="en-US" dirty="0"/>
          </a:p>
        </p:txBody>
      </p:sp>
      <p:sp>
        <p:nvSpPr>
          <p:cNvPr id="3" name="Content Placeholder 2"/>
          <p:cNvSpPr>
            <a:spLocks noGrp="1"/>
          </p:cNvSpPr>
          <p:nvPr>
            <p:ph idx="1"/>
          </p:nvPr>
        </p:nvSpPr>
        <p:spPr>
          <a:xfrm>
            <a:off x="838200" y="1025979"/>
            <a:ext cx="7772400" cy="1714500"/>
          </a:xfrm>
        </p:spPr>
        <p:txBody>
          <a:bodyPr>
            <a:noAutofit/>
          </a:bodyPr>
          <a:lstStyle/>
          <a:p>
            <a:pPr lvl="1"/>
            <a:r>
              <a:rPr lang="en-US" sz="2400" dirty="0" smtClean="0"/>
              <a:t>Arrays are ordered, integer-indexed collections of any object.</a:t>
            </a:r>
          </a:p>
          <a:p>
            <a:pPr lvl="1"/>
            <a:r>
              <a:rPr lang="en-US" sz="2400" dirty="0" smtClean="0"/>
              <a:t>Arrays are always in curly brackets {}.</a:t>
            </a:r>
          </a:p>
          <a:p>
            <a:pPr lvl="1"/>
            <a:r>
              <a:rPr lang="en-US" sz="2400" dirty="0" smtClean="0"/>
              <a:t>Arrays indexing starts at 0 just like in C or Ruby.</a:t>
            </a:r>
            <a:endParaRPr lang="en-US" sz="1800" dirty="0" smtClean="0"/>
          </a:p>
          <a:p>
            <a:pPr marL="45720" indent="0">
              <a:buNone/>
            </a:pPr>
            <a:r>
              <a:rPr lang="en-US" sz="1800" dirty="0"/>
              <a:t>	</a:t>
            </a:r>
            <a:endParaRPr lang="en-US" sz="2600" dirty="0"/>
          </a:p>
          <a:p>
            <a:pPr lvl="1"/>
            <a:endParaRPr lang="en-US" sz="2400" dirty="0"/>
          </a:p>
          <a:p>
            <a:pPr lvl="1"/>
            <a:endParaRPr lang="en-US" sz="2400"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279321"/>
            <a:ext cx="6516916" cy="2286000"/>
          </a:xfrm>
          <a:prstGeom prst="rect">
            <a:avLst/>
          </a:prstGeom>
        </p:spPr>
      </p:pic>
    </p:spTree>
    <p:extLst>
      <p:ext uri="{BB962C8B-B14F-4D97-AF65-F5344CB8AC3E}">
        <p14:creationId xmlns:p14="http://schemas.microsoft.com/office/powerpoint/2010/main" val="160764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665591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1066801"/>
          </a:xfrm>
        </p:spPr>
        <p:txBody>
          <a:bodyPr>
            <a:normAutofit fontScale="90000"/>
          </a:bodyPr>
          <a:lstStyle/>
          <a:p>
            <a:r>
              <a:rPr lang="en-US" dirty="0" smtClean="0"/>
              <a:t>ID &amp; Name– Selenium Element Locators</a:t>
            </a:r>
            <a:endParaRPr lang="en-US" dirty="0"/>
          </a:p>
        </p:txBody>
      </p:sp>
      <p:sp>
        <p:nvSpPr>
          <p:cNvPr id="6" name="Content Placeholder 2"/>
          <p:cNvSpPr>
            <a:spLocks noGrp="1"/>
          </p:cNvSpPr>
          <p:nvPr>
            <p:ph idx="1"/>
          </p:nvPr>
        </p:nvSpPr>
        <p:spPr>
          <a:xfrm>
            <a:off x="152400" y="1573691"/>
            <a:ext cx="8229600" cy="1321910"/>
          </a:xfrm>
        </p:spPr>
        <p:txBody>
          <a:bodyPr>
            <a:noAutofit/>
          </a:bodyPr>
          <a:lstStyle/>
          <a:p>
            <a:r>
              <a:rPr lang="en-US" sz="2400" b="1" dirty="0" smtClean="0"/>
              <a:t>ID</a:t>
            </a:r>
            <a:r>
              <a:rPr lang="en-US" dirty="0" smtClean="0"/>
              <a:t> - One of the most commonly used locators in Selenium. ID values are often unique and values are almost unique for each element.</a:t>
            </a:r>
          </a:p>
          <a:p>
            <a:pPr marL="502920" lvl="2" indent="0">
              <a:buNone/>
            </a:pPr>
            <a:r>
              <a:rPr lang="en-US" sz="2000" dirty="0" smtClean="0"/>
              <a:t>driver.findElement(</a:t>
            </a:r>
            <a:r>
              <a:rPr lang="en-US" sz="2000" dirty="0" err="1" smtClean="0"/>
              <a:t>By.id</a:t>
            </a:r>
            <a:r>
              <a:rPr lang="en-US" sz="2000" dirty="0" smtClean="0"/>
              <a:t> (“testing”))</a:t>
            </a:r>
            <a:endParaRPr lang="en-US" sz="2000"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895601"/>
            <a:ext cx="3372910" cy="3289025"/>
          </a:xfrm>
          <a:prstGeom prst="rect">
            <a:avLst/>
          </a:prstGeom>
        </p:spPr>
      </p:pic>
      <p:sp>
        <p:nvSpPr>
          <p:cNvPr id="8" name="Content Placeholder 2"/>
          <p:cNvSpPr txBox="1">
            <a:spLocks/>
          </p:cNvSpPr>
          <p:nvPr/>
        </p:nvSpPr>
        <p:spPr>
          <a:xfrm>
            <a:off x="152400" y="2895601"/>
            <a:ext cx="5334000" cy="3289024"/>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400" b="1" dirty="0" smtClean="0"/>
              <a:t>Name</a:t>
            </a:r>
            <a:r>
              <a:rPr lang="en-US" dirty="0" smtClean="0"/>
              <a:t> </a:t>
            </a:r>
            <a:r>
              <a:rPr lang="mr-IN" dirty="0" smtClean="0"/>
              <a:t>–</a:t>
            </a:r>
            <a:r>
              <a:rPr lang="en-US" dirty="0" smtClean="0"/>
              <a:t> Another common locator in Selenium. Names are also unique for each element but in case of dropdowns and checkboxes, names for the element could be same.</a:t>
            </a:r>
          </a:p>
          <a:p>
            <a:pPr marL="502920" lvl="2" indent="0">
              <a:buFont typeface="Wingdings" charset="2"/>
              <a:buNone/>
            </a:pPr>
            <a:r>
              <a:rPr lang="en-US" sz="2000" dirty="0" smtClean="0"/>
              <a:t>driver.findElement(</a:t>
            </a:r>
            <a:r>
              <a:rPr lang="en-US" sz="2000" dirty="0" err="1" smtClean="0"/>
              <a:t>By.name</a:t>
            </a:r>
            <a:r>
              <a:rPr lang="en-US" sz="2000" dirty="0" smtClean="0"/>
              <a:t> (“Java”))</a:t>
            </a:r>
            <a:endParaRPr lang="en-US" sz="2000" dirty="0"/>
          </a:p>
        </p:txBody>
      </p:sp>
    </p:spTree>
    <p:extLst>
      <p:ext uri="{BB962C8B-B14F-4D97-AF65-F5344CB8AC3E}">
        <p14:creationId xmlns:p14="http://schemas.microsoft.com/office/powerpoint/2010/main" val="207994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91708309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1066801"/>
          </a:xfrm>
        </p:spPr>
        <p:txBody>
          <a:bodyPr>
            <a:normAutofit fontScale="90000"/>
          </a:bodyPr>
          <a:lstStyle/>
          <a:p>
            <a:r>
              <a:rPr lang="en-US" dirty="0" err="1" smtClean="0"/>
              <a:t>ClassName</a:t>
            </a:r>
            <a:r>
              <a:rPr lang="en-US" dirty="0" smtClean="0"/>
              <a:t> &amp; </a:t>
            </a:r>
            <a:r>
              <a:rPr lang="en-US" dirty="0" err="1" smtClean="0"/>
              <a:t>LinkText</a:t>
            </a:r>
            <a:r>
              <a:rPr lang="en-US" dirty="0" smtClean="0"/>
              <a:t>– Selenium Element Locators</a:t>
            </a:r>
            <a:endParaRPr lang="en-US" dirty="0"/>
          </a:p>
        </p:txBody>
      </p:sp>
      <p:sp>
        <p:nvSpPr>
          <p:cNvPr id="6" name="Content Placeholder 2"/>
          <p:cNvSpPr>
            <a:spLocks noGrp="1"/>
          </p:cNvSpPr>
          <p:nvPr>
            <p:ph idx="1"/>
          </p:nvPr>
        </p:nvSpPr>
        <p:spPr>
          <a:xfrm>
            <a:off x="152400" y="1573691"/>
            <a:ext cx="8077200" cy="1931510"/>
          </a:xfrm>
        </p:spPr>
        <p:txBody>
          <a:bodyPr>
            <a:noAutofit/>
          </a:bodyPr>
          <a:lstStyle/>
          <a:p>
            <a:r>
              <a:rPr lang="en-US" sz="2400" b="1" dirty="0" err="1" smtClean="0"/>
              <a:t>ClassName</a:t>
            </a:r>
            <a:r>
              <a:rPr lang="en-US" dirty="0" smtClean="0"/>
              <a:t> </a:t>
            </a:r>
            <a:r>
              <a:rPr lang="mr-IN" dirty="0" smtClean="0"/>
              <a:t>–</a:t>
            </a:r>
            <a:r>
              <a:rPr lang="en-US" dirty="0" smtClean="0"/>
              <a:t> Another popular locators in Selenium. Class Name could be duplicate for dropdowns and checkboxes.</a:t>
            </a:r>
          </a:p>
          <a:p>
            <a:pPr marL="320040" lvl="1" indent="0">
              <a:buNone/>
            </a:pPr>
            <a:r>
              <a:rPr lang="en-US" sz="2000" dirty="0" smtClean="0"/>
              <a:t>driver.findElement(</a:t>
            </a:r>
            <a:r>
              <a:rPr lang="en-US" sz="2000" dirty="0" err="1" smtClean="0"/>
              <a:t>By.className</a:t>
            </a:r>
            <a:r>
              <a:rPr lang="en-US" sz="2000" dirty="0" smtClean="0"/>
              <a:t>(“testing”))</a:t>
            </a:r>
            <a:endParaRPr lang="en-US" sz="2000"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8" name="Content Placeholder 2"/>
          <p:cNvSpPr txBox="1">
            <a:spLocks/>
          </p:cNvSpPr>
          <p:nvPr/>
        </p:nvSpPr>
        <p:spPr>
          <a:xfrm>
            <a:off x="152400" y="3839753"/>
            <a:ext cx="8686800" cy="1612625"/>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400" b="1" dirty="0" err="1" smtClean="0"/>
              <a:t>LinkText</a:t>
            </a:r>
            <a:r>
              <a:rPr lang="en-US" dirty="0" smtClean="0"/>
              <a:t> </a:t>
            </a:r>
            <a:r>
              <a:rPr lang="mr-IN" dirty="0" smtClean="0"/>
              <a:t>–</a:t>
            </a:r>
            <a:r>
              <a:rPr lang="en-US" dirty="0" smtClean="0"/>
              <a:t> Locator used to automate the link or hyperlink of </a:t>
            </a:r>
            <a:r>
              <a:rPr lang="en-US" dirty="0" err="1" smtClean="0"/>
              <a:t>Webapplication</a:t>
            </a:r>
            <a:r>
              <a:rPr lang="en-US" dirty="0" smtClean="0"/>
              <a:t>. </a:t>
            </a:r>
          </a:p>
          <a:p>
            <a:pPr marL="320040" lvl="1" indent="0">
              <a:buNone/>
            </a:pPr>
            <a:r>
              <a:rPr lang="en-US" dirty="0" smtClean="0"/>
              <a:t> </a:t>
            </a:r>
            <a:r>
              <a:rPr lang="en-US" sz="2000" dirty="0" smtClean="0"/>
              <a:t>driver.findElement(</a:t>
            </a:r>
            <a:r>
              <a:rPr lang="en-US" sz="2000" dirty="0" err="1" smtClean="0"/>
              <a:t>By.linkText</a:t>
            </a:r>
            <a:r>
              <a:rPr lang="en-US" sz="2000" dirty="0" smtClean="0"/>
              <a:t> (“</a:t>
            </a:r>
            <a:r>
              <a:rPr lang="en-US" sz="2000" dirty="0"/>
              <a:t>Retrieve a saved quote</a:t>
            </a:r>
            <a:r>
              <a:rPr lang="en-US" sz="2000" dirty="0" smtClean="0"/>
              <a:t>”))</a:t>
            </a:r>
            <a:endParaRPr lang="en-US" sz="2000" dirty="0"/>
          </a:p>
        </p:txBody>
      </p:sp>
    </p:spTree>
    <p:extLst>
      <p:ext uri="{BB962C8B-B14F-4D97-AF65-F5344CB8AC3E}">
        <p14:creationId xmlns:p14="http://schemas.microsoft.com/office/powerpoint/2010/main" val="141024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smtClean="0"/>
              <a:t>XPath – Selenium Element Locators</a:t>
            </a:r>
            <a:endParaRPr lang="en-US" dirty="0"/>
          </a:p>
        </p:txBody>
      </p:sp>
      <p:sp>
        <p:nvSpPr>
          <p:cNvPr id="6" name="Content Placeholder 2"/>
          <p:cNvSpPr>
            <a:spLocks noGrp="1"/>
          </p:cNvSpPr>
          <p:nvPr>
            <p:ph idx="1"/>
          </p:nvPr>
        </p:nvSpPr>
        <p:spPr>
          <a:xfrm>
            <a:off x="152400" y="1135542"/>
            <a:ext cx="5029200" cy="5030033"/>
          </a:xfrm>
        </p:spPr>
        <p:txBody>
          <a:bodyPr>
            <a:noAutofit/>
          </a:bodyPr>
          <a:lstStyle/>
          <a:p>
            <a:r>
              <a:rPr lang="en-US" sz="1600" dirty="0"/>
              <a:t>XPath is used to navigate through elements and attributes in an XML/HTML  document</a:t>
            </a:r>
            <a:r>
              <a:rPr lang="en-US" sz="1600" dirty="0" smtClean="0"/>
              <a:t>.</a:t>
            </a:r>
          </a:p>
          <a:p>
            <a:r>
              <a:rPr lang="en-US" sz="1600" dirty="0" smtClean="0"/>
              <a:t>The </a:t>
            </a:r>
            <a:r>
              <a:rPr lang="en-US" sz="1600" dirty="0"/>
              <a:t>fundamental logic behind locating elements using XPath is the traversing between various elements across the entire page and thus enabling a user to find the element with the reference of another element</a:t>
            </a:r>
            <a:r>
              <a:rPr lang="en-US" sz="1600" dirty="0" smtClean="0"/>
              <a:t>.</a:t>
            </a:r>
            <a:endParaRPr lang="en-US" sz="1600" dirty="0"/>
          </a:p>
          <a:p>
            <a:r>
              <a:rPr lang="en-US" sz="1600" dirty="0" smtClean="0"/>
              <a:t>One of the very commonly used locators in Selenium.</a:t>
            </a:r>
          </a:p>
          <a:p>
            <a:r>
              <a:rPr lang="en-US" sz="1600" dirty="0" smtClean="0"/>
              <a:t>XPaths can be found in two ways.</a:t>
            </a:r>
          </a:p>
          <a:p>
            <a:pPr lvl="1"/>
            <a:r>
              <a:rPr lang="en-US" sz="1600" u="sng" dirty="0" smtClean="0"/>
              <a:t>Absolute XPath </a:t>
            </a:r>
            <a:r>
              <a:rPr lang="en-US" sz="1600" dirty="0" smtClean="0"/>
              <a:t>- </a:t>
            </a:r>
            <a:r>
              <a:rPr lang="en-US" sz="1600" dirty="0"/>
              <a:t>Full path of the </a:t>
            </a:r>
            <a:r>
              <a:rPr lang="en-US" sz="1600" dirty="0" smtClean="0"/>
              <a:t>element</a:t>
            </a:r>
          </a:p>
          <a:p>
            <a:pPr marL="502920" lvl="2" indent="0">
              <a:buNone/>
            </a:pPr>
            <a:r>
              <a:rPr lang="en-US" dirty="0"/>
              <a:t>driver.find_element(:xpath, “/</a:t>
            </a:r>
            <a:r>
              <a:rPr lang="en-US" dirty="0" smtClean="0"/>
              <a:t>html/head/body/input/input/select”)</a:t>
            </a:r>
            <a:endParaRPr lang="en-US" dirty="0"/>
          </a:p>
          <a:p>
            <a:pPr lvl="1"/>
            <a:r>
              <a:rPr lang="en-US" sz="1600" u="sng" dirty="0" smtClean="0"/>
              <a:t>Relative XPath </a:t>
            </a:r>
            <a:r>
              <a:rPr lang="en-US" sz="1600" dirty="0" smtClean="0"/>
              <a:t>– Relative path of the element </a:t>
            </a:r>
          </a:p>
          <a:p>
            <a:pPr marL="502920" lvl="2" indent="0">
              <a:buNone/>
            </a:pPr>
            <a:r>
              <a:rPr lang="en-US" dirty="0" smtClean="0"/>
              <a:t>driver.findElement(</a:t>
            </a:r>
            <a:r>
              <a:rPr lang="en-US" dirty="0" err="1" smtClean="0"/>
              <a:t>By.xpath</a:t>
            </a:r>
            <a:r>
              <a:rPr lang="en-US" dirty="0"/>
              <a:t>(</a:t>
            </a:r>
            <a:r>
              <a:rPr lang="en-US" dirty="0" smtClean="0"/>
              <a:t> “//</a:t>
            </a:r>
            <a:r>
              <a:rPr lang="en-US" dirty="0"/>
              <a:t>input[@name=’Ruby</a:t>
            </a:r>
            <a:r>
              <a:rPr lang="en-US" dirty="0" smtClean="0"/>
              <a:t>’]”))</a:t>
            </a: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251138"/>
            <a:ext cx="3372910" cy="4933487"/>
          </a:xfrm>
          <a:prstGeom prst="rect">
            <a:avLst/>
          </a:prstGeom>
        </p:spPr>
      </p:pic>
    </p:spTree>
    <p:extLst>
      <p:ext uri="{BB962C8B-B14F-4D97-AF65-F5344CB8AC3E}">
        <p14:creationId xmlns:p14="http://schemas.microsoft.com/office/powerpoint/2010/main" val="95349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95737555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smtClean="0"/>
              <a:t>CSS – Selenium Element Locators</a:t>
            </a:r>
            <a:endParaRPr lang="en-US" dirty="0"/>
          </a:p>
        </p:txBody>
      </p:sp>
      <p:sp>
        <p:nvSpPr>
          <p:cNvPr id="6" name="Content Placeholder 2"/>
          <p:cNvSpPr>
            <a:spLocks noGrp="1"/>
          </p:cNvSpPr>
          <p:nvPr>
            <p:ph idx="1"/>
          </p:nvPr>
        </p:nvSpPr>
        <p:spPr>
          <a:xfrm>
            <a:off x="152400" y="1219200"/>
            <a:ext cx="4876800" cy="5091317"/>
          </a:xfrm>
        </p:spPr>
        <p:txBody>
          <a:bodyPr>
            <a:noAutofit/>
          </a:bodyPr>
          <a:lstStyle/>
          <a:p>
            <a:r>
              <a:rPr lang="en-US" sz="2100" dirty="0" smtClean="0"/>
              <a:t>CSS Selectors is combination of an element selector and a selector value which identifies the web element within a webpage.</a:t>
            </a:r>
          </a:p>
          <a:p>
            <a:r>
              <a:rPr lang="en-US" sz="2100" dirty="0" smtClean="0"/>
              <a:t>The composite of elements elector and selector value is known as Selector Pattern.</a:t>
            </a:r>
          </a:p>
          <a:p>
            <a:r>
              <a:rPr lang="en-US" sz="2100" dirty="0" smtClean="0"/>
              <a:t>Source: </a:t>
            </a:r>
            <a:r>
              <a:rPr lang="en-US" sz="2400" dirty="0">
                <a:hlinkClick r:id="rId3"/>
              </a:rPr>
              <a:t>https://</a:t>
            </a:r>
            <a:r>
              <a:rPr lang="en-US" sz="2400" dirty="0" smtClean="0">
                <a:hlinkClick r:id="rId3"/>
              </a:rPr>
              <a:t>saucelabs.com/selenium/css-selectors</a:t>
            </a:r>
            <a:endParaRPr lang="en-US" sz="2100" dirty="0"/>
          </a:p>
          <a:p>
            <a:r>
              <a:rPr lang="en-US" sz="2100" dirty="0" smtClean="0"/>
              <a:t>Ex:</a:t>
            </a:r>
          </a:p>
          <a:p>
            <a:pPr lvl="1"/>
            <a:r>
              <a:rPr lang="en-US" i="1" dirty="0" smtClean="0"/>
              <a:t>driver.findElement(</a:t>
            </a:r>
            <a:r>
              <a:rPr lang="en-US" b="1" i="1" dirty="0" err="1" smtClean="0"/>
              <a:t>By.cssSelector</a:t>
            </a:r>
            <a:r>
              <a:rPr lang="en-US" b="1" i="1" dirty="0" smtClean="0"/>
              <a:t>("input[name=‘Ruby’]"</a:t>
            </a:r>
            <a:r>
              <a:rPr lang="en-US" i="1" dirty="0" smtClean="0"/>
              <a:t>))</a:t>
            </a:r>
            <a:r>
              <a:rPr lang="en-US" dirty="0"/>
              <a:t/>
            </a:r>
            <a:br>
              <a:rPr lang="en-US" dirty="0"/>
            </a:br>
            <a:endParaRPr lang="en-US"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0417" y="1298114"/>
            <a:ext cx="3372910" cy="4933487"/>
          </a:xfrm>
          <a:prstGeom prst="rect">
            <a:avLst/>
          </a:prstGeom>
        </p:spPr>
      </p:pic>
    </p:spTree>
    <p:extLst>
      <p:ext uri="{BB962C8B-B14F-4D97-AF65-F5344CB8AC3E}">
        <p14:creationId xmlns:p14="http://schemas.microsoft.com/office/powerpoint/2010/main" val="4254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3045644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smtClean="0"/>
              <a:t>Types Of Wait: Implicit Wait</a:t>
            </a:r>
            <a:endParaRPr lang="en-US" dirty="0"/>
          </a:p>
        </p:txBody>
      </p:sp>
      <p:sp>
        <p:nvSpPr>
          <p:cNvPr id="6" name="Content Placeholder 2"/>
          <p:cNvSpPr>
            <a:spLocks noGrp="1"/>
          </p:cNvSpPr>
          <p:nvPr>
            <p:ph idx="1"/>
          </p:nvPr>
        </p:nvSpPr>
        <p:spPr>
          <a:xfrm>
            <a:off x="76200" y="1087996"/>
            <a:ext cx="7924800" cy="1525357"/>
          </a:xfrm>
        </p:spPr>
        <p:txBody>
          <a:bodyPr>
            <a:noAutofit/>
          </a:bodyPr>
          <a:lstStyle/>
          <a:p>
            <a:r>
              <a:rPr lang="en-US" sz="1600" b="1" dirty="0" smtClean="0"/>
              <a:t>Implicit Wait</a:t>
            </a:r>
            <a:r>
              <a:rPr lang="en-US" sz="1600" dirty="0" smtClean="0"/>
              <a:t>: </a:t>
            </a:r>
            <a:r>
              <a:rPr lang="en-US" sz="1600" dirty="0"/>
              <a:t>An </a:t>
            </a:r>
            <a:r>
              <a:rPr lang="en-US" sz="1600" dirty="0" smtClean="0"/>
              <a:t>Implicit Wait </a:t>
            </a:r>
            <a:r>
              <a:rPr lang="en-US" sz="1600" dirty="0"/>
              <a:t>is to tell WebDriver to poll the DOM(Document Object Model/HTML Elements) for a certain amount of time when trying to find an element or elements if they are not immediately available. </a:t>
            </a:r>
            <a:endParaRPr lang="en-US" sz="1600" dirty="0" smtClean="0"/>
          </a:p>
          <a:p>
            <a:r>
              <a:rPr lang="en-US" sz="1600" dirty="0" smtClean="0"/>
              <a:t>The </a:t>
            </a:r>
            <a:r>
              <a:rPr lang="en-US" sz="1600" dirty="0"/>
              <a:t>default setting is 0. Once set, the implicit wait is set for the life of the WebDriver object </a:t>
            </a:r>
            <a:r>
              <a:rPr lang="en-US" sz="1600" dirty="0" smtClean="0"/>
              <a:t>instance.</a:t>
            </a:r>
            <a:endParaRPr lang="en-US" sz="1600" b="1" dirty="0" smtClean="0"/>
          </a:p>
          <a:p>
            <a:pPr marL="45720" indent="0">
              <a:buNone/>
            </a:pPr>
            <a:r>
              <a:rPr lang="en-US" sz="1400" dirty="0"/>
              <a:t/>
            </a:r>
            <a:br>
              <a:rPr lang="en-US" sz="1400" dirty="0"/>
            </a:br>
            <a:r>
              <a:rPr lang="en-US" sz="1400" dirty="0"/>
              <a:t/>
            </a:r>
            <a:br>
              <a:rPr lang="en-US" sz="1400" dirty="0"/>
            </a:br>
            <a:endParaRPr lang="en-US" sz="1400" dirty="0" smtClean="0"/>
          </a:p>
        </p:txBody>
      </p:sp>
      <p:sp>
        <p:nvSpPr>
          <p:cNvPr id="4" name="Footer Placeholder 3"/>
          <p:cNvSpPr>
            <a:spLocks noGrp="1"/>
          </p:cNvSpPr>
          <p:nvPr>
            <p:ph type="ftr" sz="quarter" idx="11"/>
          </p:nvPr>
        </p:nvSpPr>
        <p:spPr>
          <a:xfrm>
            <a:off x="1933927" y="633434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514600"/>
            <a:ext cx="5486401" cy="3702069"/>
          </a:xfrm>
          <a:prstGeom prst="rect">
            <a:avLst/>
          </a:prstGeom>
        </p:spPr>
      </p:pic>
    </p:spTree>
    <p:extLst>
      <p:ext uri="{BB962C8B-B14F-4D97-AF65-F5344CB8AC3E}">
        <p14:creationId xmlns:p14="http://schemas.microsoft.com/office/powerpoint/2010/main" val="60046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840618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660945"/>
          </a:xfrm>
        </p:spPr>
        <p:txBody>
          <a:bodyPr>
            <a:normAutofit fontScale="90000"/>
          </a:bodyPr>
          <a:lstStyle/>
          <a:p>
            <a:r>
              <a:rPr lang="en-US" dirty="0" smtClean="0"/>
              <a:t>Arrays</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3771" y="965746"/>
            <a:ext cx="7239000" cy="3377654"/>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771" y="4484620"/>
            <a:ext cx="7239000" cy="1382779"/>
          </a:xfrm>
          <a:prstGeom prst="rect">
            <a:avLst/>
          </a:prstGeom>
        </p:spPr>
      </p:pic>
    </p:spTree>
    <p:extLst>
      <p:ext uri="{BB962C8B-B14F-4D97-AF65-F5344CB8AC3E}">
        <p14:creationId xmlns:p14="http://schemas.microsoft.com/office/powerpoint/2010/main" val="117930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smtClean="0"/>
              <a:t>Types Of Wait: Explicit Wait</a:t>
            </a:r>
            <a:endParaRPr lang="en-US" dirty="0"/>
          </a:p>
        </p:txBody>
      </p:sp>
      <p:sp>
        <p:nvSpPr>
          <p:cNvPr id="6" name="Content Placeholder 2"/>
          <p:cNvSpPr>
            <a:spLocks noGrp="1"/>
          </p:cNvSpPr>
          <p:nvPr>
            <p:ph idx="1"/>
          </p:nvPr>
        </p:nvSpPr>
        <p:spPr>
          <a:xfrm>
            <a:off x="304800" y="990601"/>
            <a:ext cx="7848600" cy="1066800"/>
          </a:xfrm>
        </p:spPr>
        <p:txBody>
          <a:bodyPr>
            <a:noAutofit/>
          </a:bodyPr>
          <a:lstStyle/>
          <a:p>
            <a:r>
              <a:rPr lang="en-US" sz="1600" b="1" dirty="0" smtClean="0"/>
              <a:t>Explicit Wait</a:t>
            </a:r>
            <a:r>
              <a:rPr lang="en-US" sz="1600" dirty="0" smtClean="0"/>
              <a:t>: </a:t>
            </a:r>
            <a:r>
              <a:rPr lang="en-US" sz="1600" dirty="0"/>
              <a:t>An explicit waits is code you define to wait for a certain condition to occur before proceeding further in the code. </a:t>
            </a:r>
            <a:endParaRPr lang="en-US" sz="1600" dirty="0" smtClean="0"/>
          </a:p>
          <a:p>
            <a:r>
              <a:rPr lang="en-US" sz="1600" dirty="0" smtClean="0"/>
              <a:t>The </a:t>
            </a:r>
            <a:r>
              <a:rPr lang="en-US" sz="1600" dirty="0"/>
              <a:t>worst case of this is Thread.sleep(), which sets the condition to an exact time period to wait. </a:t>
            </a:r>
            <a:r>
              <a:rPr lang="en-US" sz="1600" dirty="0" smtClean="0"/>
              <a:t>Ex: sleep(5)</a:t>
            </a:r>
            <a:endParaRPr lang="en-US" sz="1600" b="1" dirty="0" smtClean="0"/>
          </a:p>
          <a:p>
            <a:pPr marL="45720" indent="0">
              <a:buNone/>
            </a:pPr>
            <a:r>
              <a:rPr lang="en-US" sz="1600" dirty="0"/>
              <a:t/>
            </a:r>
            <a:br>
              <a:rPr lang="en-US" sz="1600" dirty="0"/>
            </a:br>
            <a:r>
              <a:rPr lang="en-US" sz="1600" dirty="0"/>
              <a:t/>
            </a:r>
            <a:br>
              <a:rPr lang="en-US" sz="1600" dirty="0"/>
            </a:br>
            <a:endParaRPr lang="en-US" sz="1600" dirty="0" smtClean="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086" y="2230967"/>
            <a:ext cx="5040227" cy="3843867"/>
          </a:xfrm>
          <a:prstGeom prst="rect">
            <a:avLst/>
          </a:prstGeom>
        </p:spPr>
      </p:pic>
    </p:spTree>
    <p:extLst>
      <p:ext uri="{BB962C8B-B14F-4D97-AF65-F5344CB8AC3E}">
        <p14:creationId xmlns:p14="http://schemas.microsoft.com/office/powerpoint/2010/main" val="176438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4039602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fontScale="90000"/>
          </a:bodyPr>
          <a:lstStyle/>
          <a:p>
            <a:r>
              <a:rPr lang="en-US" dirty="0" smtClean="0"/>
              <a:t>Basic Selenium Actions</a:t>
            </a:r>
            <a:endParaRPr lang="en-US" dirty="0"/>
          </a:p>
        </p:txBody>
      </p:sp>
      <p:sp>
        <p:nvSpPr>
          <p:cNvPr id="6" name="Content Placeholder 2"/>
          <p:cNvSpPr>
            <a:spLocks noGrp="1"/>
          </p:cNvSpPr>
          <p:nvPr>
            <p:ph idx="1"/>
          </p:nvPr>
        </p:nvSpPr>
        <p:spPr>
          <a:xfrm>
            <a:off x="304800" y="762001"/>
            <a:ext cx="8305800" cy="5587999"/>
          </a:xfrm>
        </p:spPr>
        <p:txBody>
          <a:bodyPr>
            <a:noAutofit/>
          </a:bodyPr>
          <a:lstStyle/>
          <a:p>
            <a:r>
              <a:rPr lang="en-US" sz="1400" b="1" dirty="0" smtClean="0"/>
              <a:t>Textbox</a:t>
            </a:r>
          </a:p>
          <a:p>
            <a:pPr marL="45720" indent="0">
              <a:buNone/>
            </a:pPr>
            <a:r>
              <a:rPr lang="en-US" sz="1400" i="1" dirty="0" err="1" smtClean="0"/>
              <a:t>usernameTextbox</a:t>
            </a:r>
            <a:r>
              <a:rPr lang="en-US" sz="1400" i="1" dirty="0" smtClean="0"/>
              <a:t> = driver.findElement(</a:t>
            </a:r>
            <a:r>
              <a:rPr lang="en-US" sz="1400" i="1" dirty="0" err="1" smtClean="0"/>
              <a:t>By.xpath</a:t>
            </a:r>
            <a:r>
              <a:rPr lang="en-US" sz="1400" i="1" dirty="0" smtClean="0"/>
              <a:t>(“//input[@name=‘username’]”))</a:t>
            </a:r>
          </a:p>
          <a:p>
            <a:r>
              <a:rPr lang="en-US" sz="1400" b="1" dirty="0" smtClean="0"/>
              <a:t>Button</a:t>
            </a:r>
            <a:endParaRPr lang="en-US" sz="1400" b="1" dirty="0"/>
          </a:p>
          <a:p>
            <a:pPr marL="45720" indent="0">
              <a:buNone/>
            </a:pPr>
            <a:r>
              <a:rPr lang="en-US" sz="1400" i="1" dirty="0" err="1" smtClean="0"/>
              <a:t>signInButton</a:t>
            </a:r>
            <a:r>
              <a:rPr lang="en-US" sz="1400" i="1" dirty="0" smtClean="0"/>
              <a:t> </a:t>
            </a:r>
            <a:r>
              <a:rPr lang="en-US" sz="1400" i="1" dirty="0"/>
              <a:t>= driver.findElement(</a:t>
            </a:r>
            <a:r>
              <a:rPr lang="en-US" sz="1400" i="1" dirty="0" err="1"/>
              <a:t>By.xpath</a:t>
            </a:r>
            <a:r>
              <a:rPr lang="en-US" sz="1400" i="1" dirty="0"/>
              <a:t>(“//input[@name</a:t>
            </a:r>
            <a:r>
              <a:rPr lang="en-US" sz="1400" i="1" dirty="0" smtClean="0"/>
              <a:t>=‘login’]”))</a:t>
            </a:r>
          </a:p>
          <a:p>
            <a:r>
              <a:rPr lang="en-US" sz="1400" b="1" dirty="0" smtClean="0"/>
              <a:t>Images/Pictures/Logo</a:t>
            </a:r>
          </a:p>
          <a:p>
            <a:pPr marL="45720" indent="0">
              <a:buNone/>
            </a:pPr>
            <a:r>
              <a:rPr lang="en-US" sz="1400" i="1" dirty="0"/>
              <a:t>  </a:t>
            </a:r>
            <a:r>
              <a:rPr lang="en-US" sz="1400" i="1" dirty="0" smtClean="0"/>
              <a:t>  </a:t>
            </a:r>
            <a:r>
              <a:rPr lang="en-US" sz="1400" i="1" dirty="0" err="1" smtClean="0"/>
              <a:t>homepageLogo</a:t>
            </a:r>
            <a:r>
              <a:rPr lang="en-US" sz="1400" i="1" dirty="0" smtClean="0"/>
              <a:t> </a:t>
            </a:r>
            <a:r>
              <a:rPr lang="en-US" sz="1400" i="1" dirty="0"/>
              <a:t>= </a:t>
            </a:r>
            <a:r>
              <a:rPr lang="en-US" sz="1400" i="1" dirty="0" smtClean="0"/>
              <a:t>driver.findElement(</a:t>
            </a:r>
            <a:r>
              <a:rPr lang="en-US" sz="1400" i="1" dirty="0" err="1" smtClean="0"/>
              <a:t>By.xpath</a:t>
            </a:r>
            <a:r>
              <a:rPr lang="en-US" sz="1400" i="1" dirty="0" smtClean="0"/>
              <a:t>("//</a:t>
            </a:r>
            <a:r>
              <a:rPr lang="en-US" sz="1400" i="1" dirty="0" err="1"/>
              <a:t>img</a:t>
            </a:r>
            <a:r>
              <a:rPr lang="en-US" sz="1400" i="1" dirty="0"/>
              <a:t>[@</a:t>
            </a:r>
            <a:r>
              <a:rPr lang="en-US" sz="1400" i="1" dirty="0" err="1"/>
              <a:t>src</a:t>
            </a:r>
            <a:r>
              <a:rPr lang="en-US" sz="1400" i="1" dirty="0"/>
              <a:t>='/assets/</a:t>
            </a:r>
            <a:r>
              <a:rPr lang="en-US" sz="1400" i="1" dirty="0" err="1"/>
              <a:t>img</a:t>
            </a:r>
            <a:r>
              <a:rPr lang="en-US" sz="1400" i="1" dirty="0"/>
              <a:t>/</a:t>
            </a:r>
            <a:r>
              <a:rPr lang="en-US" sz="1400" i="1" dirty="0" err="1"/>
              <a:t>vagov_logo_black.png</a:t>
            </a:r>
            <a:r>
              <a:rPr lang="en-US" sz="1400" i="1" dirty="0" smtClean="0"/>
              <a:t>']"))</a:t>
            </a:r>
          </a:p>
          <a:p>
            <a:r>
              <a:rPr lang="en-US" sz="1400" b="1" dirty="0"/>
              <a:t>Header</a:t>
            </a:r>
          </a:p>
          <a:p>
            <a:pPr marL="45720" indent="0">
              <a:buNone/>
            </a:pPr>
            <a:r>
              <a:rPr lang="en-US" sz="1400" b="1" dirty="0"/>
              <a:t>    </a:t>
            </a:r>
            <a:r>
              <a:rPr lang="en-US" sz="1400" i="1" dirty="0" err="1" smtClean="0"/>
              <a:t>homepageHeader</a:t>
            </a:r>
            <a:r>
              <a:rPr lang="en-US" sz="1400" i="1" dirty="0" smtClean="0"/>
              <a:t> </a:t>
            </a:r>
            <a:r>
              <a:rPr lang="en-US" sz="1400" i="1" dirty="0"/>
              <a:t>= </a:t>
            </a:r>
            <a:r>
              <a:rPr lang="en-US" sz="1400" i="1" dirty="0" smtClean="0"/>
              <a:t>driver.findElement(</a:t>
            </a:r>
            <a:r>
              <a:rPr lang="en-US" sz="1400" i="1" dirty="0" err="1" smtClean="0"/>
              <a:t>By.xpath</a:t>
            </a:r>
            <a:r>
              <a:rPr lang="en-US" sz="1400" i="1" dirty="0"/>
              <a:t>(</a:t>
            </a:r>
            <a:r>
              <a:rPr lang="en-US" sz="1400" i="1" dirty="0" smtClean="0"/>
              <a:t>"//</a:t>
            </a:r>
            <a:r>
              <a:rPr lang="en-US" sz="1400" i="1" dirty="0"/>
              <a:t>h2[contains(text(),'How Can Virginia </a:t>
            </a:r>
            <a:r>
              <a:rPr lang="en-US" sz="1400" i="1" dirty="0" smtClean="0"/>
              <a:t>     Government </a:t>
            </a:r>
            <a:r>
              <a:rPr lang="en-US" sz="1400" i="1" dirty="0"/>
              <a:t>Help You</a:t>
            </a:r>
            <a:r>
              <a:rPr lang="en-US" sz="1400" i="1" dirty="0" smtClean="0"/>
              <a:t>?')]"))</a:t>
            </a:r>
          </a:p>
          <a:p>
            <a:r>
              <a:rPr lang="en-US" sz="1400" b="1" dirty="0" smtClean="0"/>
              <a:t>Check </a:t>
            </a:r>
            <a:r>
              <a:rPr lang="en-US" sz="1400" b="1" dirty="0"/>
              <a:t>Boxes</a:t>
            </a:r>
          </a:p>
          <a:p>
            <a:pPr marL="45720" indent="0">
              <a:buNone/>
            </a:pPr>
            <a:r>
              <a:rPr lang="en-US" sz="1400" b="1" i="1" dirty="0"/>
              <a:t>   </a:t>
            </a:r>
            <a:r>
              <a:rPr lang="en-US" sz="1400" i="1" dirty="0"/>
              <a:t> </a:t>
            </a:r>
            <a:r>
              <a:rPr lang="en-US" sz="1400" i="1" dirty="0" err="1" smtClean="0"/>
              <a:t>lettuceCheckbox</a:t>
            </a:r>
            <a:r>
              <a:rPr lang="en-US" sz="1400" i="1" dirty="0" smtClean="0"/>
              <a:t> </a:t>
            </a:r>
            <a:r>
              <a:rPr lang="en-US" sz="1400" dirty="0"/>
              <a:t>= </a:t>
            </a:r>
            <a:r>
              <a:rPr lang="en-US" sz="1400" i="1" dirty="0" smtClean="0"/>
              <a:t>driver</a:t>
            </a:r>
            <a:r>
              <a:rPr lang="en-US" sz="1400" dirty="0" smtClean="0"/>
              <a:t>.findElement(</a:t>
            </a:r>
            <a:r>
              <a:rPr lang="en-US" sz="1400" dirty="0" err="1" smtClean="0"/>
              <a:t>By.xpath</a:t>
            </a:r>
            <a:r>
              <a:rPr lang="en-US" sz="1400" dirty="0"/>
              <a:t>(</a:t>
            </a:r>
            <a:r>
              <a:rPr lang="en-US" sz="1400" dirty="0" smtClean="0"/>
              <a:t>"//</a:t>
            </a:r>
            <a:r>
              <a:rPr lang="en-US" sz="1400" dirty="0"/>
              <a:t>div[contains(text(), </a:t>
            </a:r>
            <a:r>
              <a:rPr lang="en-US" sz="1400" dirty="0" smtClean="0"/>
              <a:t>’Lettuce')][@</a:t>
            </a:r>
            <a:r>
              <a:rPr lang="en-US" sz="1400" dirty="0"/>
              <a:t>role='checkbox</a:t>
            </a:r>
            <a:r>
              <a:rPr lang="en-US" sz="1400" dirty="0" smtClean="0"/>
              <a:t>']"))</a:t>
            </a:r>
            <a:endParaRPr lang="en-US" sz="1400" dirty="0"/>
          </a:p>
          <a:p>
            <a:pPr marL="45720" indent="0">
              <a:buNone/>
            </a:pPr>
            <a:r>
              <a:rPr lang="en-US" sz="1400" i="1" dirty="0"/>
              <a:t>    </a:t>
            </a:r>
            <a:r>
              <a:rPr lang="en-US" sz="1400" i="1" dirty="0" err="1" smtClean="0"/>
              <a:t>lettuce_checkbox</a:t>
            </a:r>
            <a:r>
              <a:rPr lang="en-US" sz="1400" dirty="0" err="1" smtClean="0"/>
              <a:t>.click</a:t>
            </a:r>
            <a:endParaRPr lang="en-US" sz="1400" dirty="0" smtClean="0"/>
          </a:p>
          <a:p>
            <a:r>
              <a:rPr lang="en-US" sz="1400" b="1" dirty="0"/>
              <a:t>Radio Button</a:t>
            </a:r>
          </a:p>
          <a:p>
            <a:pPr marL="45720" indent="0">
              <a:buNone/>
            </a:pPr>
            <a:r>
              <a:rPr lang="en-US" sz="1400" i="1" dirty="0"/>
              <a:t>   </a:t>
            </a:r>
            <a:r>
              <a:rPr lang="en-US" sz="1400" i="1" dirty="0" err="1" smtClean="0"/>
              <a:t>tripTypeBtn</a:t>
            </a:r>
            <a:r>
              <a:rPr lang="en-US" sz="1400" i="1" dirty="0" smtClean="0"/>
              <a:t> </a:t>
            </a:r>
            <a:r>
              <a:rPr lang="en-US" sz="1400" i="1" dirty="0"/>
              <a:t>= </a:t>
            </a:r>
            <a:r>
              <a:rPr lang="en-US" sz="1400" i="1" dirty="0" smtClean="0"/>
              <a:t>driver.findElement(</a:t>
            </a:r>
            <a:r>
              <a:rPr lang="en-US" sz="1400" i="1" dirty="0" err="1" smtClean="0"/>
              <a:t>By.xpath</a:t>
            </a:r>
            <a:r>
              <a:rPr lang="en-US" sz="1400" i="1" dirty="0"/>
              <a:t>(</a:t>
            </a:r>
            <a:r>
              <a:rPr lang="en-US" sz="1400" i="1" dirty="0" smtClean="0"/>
              <a:t>"//</a:t>
            </a:r>
            <a:r>
              <a:rPr lang="en-US" sz="1400" i="1" dirty="0"/>
              <a:t>input[@name='</a:t>
            </a:r>
            <a:r>
              <a:rPr lang="en-US" sz="1400" i="1" dirty="0" err="1"/>
              <a:t>tripType</a:t>
            </a:r>
            <a:r>
              <a:rPr lang="en-US" sz="1400" i="1" dirty="0"/>
              <a:t>'][@value='</a:t>
            </a:r>
            <a:r>
              <a:rPr lang="en-US" sz="1400" i="1" dirty="0" err="1"/>
              <a:t>oneway</a:t>
            </a:r>
            <a:r>
              <a:rPr lang="en-US" sz="1400" i="1" dirty="0" smtClean="0"/>
              <a:t>']"))</a:t>
            </a:r>
            <a:r>
              <a:rPr lang="en-US" sz="1400" i="1" dirty="0"/>
              <a:t/>
            </a:r>
            <a:br>
              <a:rPr lang="en-US" sz="1400" i="1" dirty="0"/>
            </a:br>
            <a:r>
              <a:rPr lang="en-US" sz="1400" i="1" dirty="0"/>
              <a:t>   </a:t>
            </a:r>
            <a:r>
              <a:rPr lang="en-US" sz="1400" i="1" dirty="0" smtClean="0"/>
              <a:t>trip_type_btn.click</a:t>
            </a:r>
          </a:p>
          <a:p>
            <a:r>
              <a:rPr lang="en-US" sz="1400" b="1" dirty="0"/>
              <a:t>Dropdowns</a:t>
            </a:r>
            <a:endParaRPr lang="en-US" sz="1400" b="1" i="1" dirty="0"/>
          </a:p>
          <a:p>
            <a:pPr lvl="1"/>
            <a:r>
              <a:rPr lang="en-US" sz="1400" b="1" i="1" dirty="0"/>
              <a:t>Find the dropdown element.</a:t>
            </a:r>
          </a:p>
          <a:p>
            <a:pPr marL="45720" indent="0">
              <a:buNone/>
            </a:pPr>
            <a:r>
              <a:rPr lang="en-US" sz="1400" b="1" i="1" dirty="0"/>
              <a:t>           </a:t>
            </a:r>
            <a:r>
              <a:rPr lang="en-US" sz="1400" i="1" dirty="0" err="1" smtClean="0"/>
              <a:t>passengerDropdown</a:t>
            </a:r>
            <a:r>
              <a:rPr lang="en-US" sz="1400" i="1" dirty="0" smtClean="0"/>
              <a:t> </a:t>
            </a:r>
            <a:r>
              <a:rPr lang="en-US" sz="1400" dirty="0"/>
              <a:t>= </a:t>
            </a:r>
            <a:r>
              <a:rPr lang="en-US" sz="1400" i="1" dirty="0" smtClean="0"/>
              <a:t>driver</a:t>
            </a:r>
            <a:r>
              <a:rPr lang="en-US" sz="1400" dirty="0" smtClean="0"/>
              <a:t>.findElement(</a:t>
            </a:r>
            <a:r>
              <a:rPr lang="en-US" sz="1400" dirty="0" err="1" smtClean="0"/>
              <a:t>By.xpath</a:t>
            </a:r>
            <a:r>
              <a:rPr lang="en-US" sz="1400" dirty="0"/>
              <a:t>(</a:t>
            </a:r>
            <a:r>
              <a:rPr lang="en-US" sz="1400" dirty="0" smtClean="0"/>
              <a:t>"//</a:t>
            </a:r>
            <a:r>
              <a:rPr lang="en-US" sz="1400" dirty="0"/>
              <a:t>select[@name='</a:t>
            </a:r>
            <a:r>
              <a:rPr lang="en-US" sz="1400" dirty="0" err="1"/>
              <a:t>passCount</a:t>
            </a:r>
            <a:r>
              <a:rPr lang="en-US" sz="1400" dirty="0" smtClean="0"/>
              <a:t>']"))</a:t>
            </a:r>
          </a:p>
          <a:p>
            <a:pPr lvl="1"/>
            <a:r>
              <a:rPr lang="en-US" sz="1400" b="1" i="1" dirty="0" smtClean="0"/>
              <a:t>Create a select Object</a:t>
            </a:r>
            <a:endParaRPr lang="en-US" sz="1400" b="1" i="1" dirty="0"/>
          </a:p>
          <a:p>
            <a:pPr marL="45720" indent="0">
              <a:buNone/>
            </a:pPr>
            <a:r>
              <a:rPr lang="en-US" sz="1400" b="1" i="1" dirty="0"/>
              <a:t>           </a:t>
            </a:r>
            <a:r>
              <a:rPr lang="en-US" sz="1400" b="1" i="1" dirty="0" smtClean="0"/>
              <a:t>Select </a:t>
            </a:r>
            <a:r>
              <a:rPr lang="en-US" sz="1400" i="1" dirty="0" err="1" smtClean="0"/>
              <a:t>selectPassengerDropdown</a:t>
            </a:r>
            <a:r>
              <a:rPr lang="en-US" sz="1400" i="1" dirty="0" smtClean="0"/>
              <a:t> </a:t>
            </a:r>
            <a:r>
              <a:rPr lang="en-US" sz="1400" dirty="0"/>
              <a:t>= </a:t>
            </a:r>
            <a:r>
              <a:rPr lang="en-US" sz="1400" i="1" dirty="0" smtClean="0"/>
              <a:t>new Select(</a:t>
            </a:r>
            <a:r>
              <a:rPr lang="en-US" sz="1400" i="1" dirty="0" err="1" smtClean="0"/>
              <a:t>passengerDropdown</a:t>
            </a:r>
            <a:r>
              <a:rPr lang="en-US" sz="1400" i="1" dirty="0" smtClean="0"/>
              <a:t>)</a:t>
            </a:r>
            <a:endParaRPr lang="en-US" sz="1400" i="1" dirty="0"/>
          </a:p>
          <a:p>
            <a:pPr lvl="1"/>
            <a:r>
              <a:rPr lang="en-US" sz="1400" b="1" i="1" dirty="0" smtClean="0"/>
              <a:t>Select by visible text.</a:t>
            </a:r>
          </a:p>
          <a:p>
            <a:pPr marL="502920" lvl="2" indent="0">
              <a:buNone/>
            </a:pPr>
            <a:r>
              <a:rPr lang="en-US" sz="1400" i="1" dirty="0" err="1"/>
              <a:t>selectPassengerDropdown</a:t>
            </a:r>
            <a:r>
              <a:rPr lang="en-US" sz="1400" b="1" i="1" dirty="0" err="1" smtClean="0"/>
              <a:t>.selectByVisibleText</a:t>
            </a:r>
            <a:r>
              <a:rPr lang="en-US" sz="1400" b="1" i="1" dirty="0" smtClean="0"/>
              <a:t>(“3”);</a:t>
            </a:r>
            <a:endParaRPr lang="en-US" sz="1400" b="1" i="1" dirty="0"/>
          </a:p>
          <a:p>
            <a:pPr marL="45720" indent="0">
              <a:buNone/>
            </a:pPr>
            <a:endParaRPr lang="en-US" sz="1400" dirty="0"/>
          </a:p>
          <a:p>
            <a:pPr marL="45720" indent="0">
              <a:buNone/>
            </a:pPr>
            <a:endParaRPr lang="en-US" sz="1400" dirty="0" smtClean="0"/>
          </a:p>
        </p:txBody>
      </p:sp>
      <p:sp>
        <p:nvSpPr>
          <p:cNvPr id="4" name="Footer Placeholder 3"/>
          <p:cNvSpPr>
            <a:spLocks noGrp="1"/>
          </p:cNvSpPr>
          <p:nvPr>
            <p:ph type="ftr" sz="quarter" idx="11"/>
          </p:nvPr>
        </p:nvSpPr>
        <p:spPr>
          <a:xfrm>
            <a:off x="2438400" y="6350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36857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2566502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76200"/>
            <a:ext cx="7924800" cy="609601"/>
          </a:xfrm>
        </p:spPr>
        <p:txBody>
          <a:bodyPr>
            <a:normAutofit fontScale="90000"/>
          </a:bodyPr>
          <a:lstStyle/>
          <a:p>
            <a:r>
              <a:rPr lang="en-US" dirty="0" smtClean="0"/>
              <a:t>Basic Selenium Actions</a:t>
            </a:r>
            <a:endParaRPr lang="en-US" dirty="0"/>
          </a:p>
        </p:txBody>
      </p:sp>
      <p:sp>
        <p:nvSpPr>
          <p:cNvPr id="4" name="Footer Placeholder 3"/>
          <p:cNvSpPr>
            <a:spLocks noGrp="1"/>
          </p:cNvSpPr>
          <p:nvPr>
            <p:ph type="ftr" sz="quarter" idx="11"/>
          </p:nvPr>
        </p:nvSpPr>
        <p:spPr>
          <a:xfrm>
            <a:off x="2438400" y="6350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6500" y="695094"/>
            <a:ext cx="6718300" cy="5553306"/>
          </a:xfrm>
        </p:spPr>
      </p:pic>
    </p:spTree>
    <p:extLst>
      <p:ext uri="{BB962C8B-B14F-4D97-AF65-F5344CB8AC3E}">
        <p14:creationId xmlns:p14="http://schemas.microsoft.com/office/powerpoint/2010/main" val="40779310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87670206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7799"/>
            <a:ext cx="7924800" cy="609601"/>
          </a:xfrm>
        </p:spPr>
        <p:txBody>
          <a:bodyPr>
            <a:normAutofit fontScale="90000"/>
          </a:bodyPr>
          <a:lstStyle/>
          <a:p>
            <a:r>
              <a:rPr lang="en-US" dirty="0" smtClean="0"/>
              <a:t>Advanced Selenium Actions Contd..</a:t>
            </a:r>
            <a:endParaRPr lang="en-US" dirty="0"/>
          </a:p>
        </p:txBody>
      </p:sp>
      <p:sp>
        <p:nvSpPr>
          <p:cNvPr id="4" name="Footer Placeholder 3"/>
          <p:cNvSpPr>
            <a:spLocks noGrp="1"/>
          </p:cNvSpPr>
          <p:nvPr>
            <p:ph type="ftr" sz="quarter" idx="11"/>
          </p:nvPr>
        </p:nvSpPr>
        <p:spPr>
          <a:xfrm>
            <a:off x="2209800" y="630846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0772" y="1524000"/>
            <a:ext cx="6391628" cy="4687702"/>
          </a:xfrm>
        </p:spPr>
      </p:pic>
      <p:sp>
        <p:nvSpPr>
          <p:cNvPr id="3" name="Rectangle 2"/>
          <p:cNvSpPr/>
          <p:nvPr/>
        </p:nvSpPr>
        <p:spPr>
          <a:xfrm>
            <a:off x="341086" y="1007320"/>
            <a:ext cx="7696200" cy="369332"/>
          </a:xfrm>
          <a:prstGeom prst="rect">
            <a:avLst/>
          </a:prstGeom>
        </p:spPr>
        <p:txBody>
          <a:bodyPr wrap="square">
            <a:spAutoFit/>
          </a:bodyPr>
          <a:lstStyle/>
          <a:p>
            <a:r>
              <a:rPr lang="en-US" b="1" dirty="0"/>
              <a:t>Alerts/Popups: </a:t>
            </a:r>
            <a:r>
              <a:rPr lang="en-US" dirty="0"/>
              <a:t>Alert boxes that displays error for un-wanted actions.</a:t>
            </a:r>
          </a:p>
        </p:txBody>
      </p:sp>
    </p:spTree>
    <p:extLst>
      <p:ext uri="{BB962C8B-B14F-4D97-AF65-F5344CB8AC3E}">
        <p14:creationId xmlns:p14="http://schemas.microsoft.com/office/powerpoint/2010/main" val="35988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0346968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1"/>
            <a:ext cx="7924800" cy="609600"/>
          </a:xfrm>
        </p:spPr>
        <p:txBody>
          <a:bodyPr>
            <a:normAutofit fontScale="90000"/>
          </a:bodyPr>
          <a:lstStyle/>
          <a:p>
            <a:r>
              <a:rPr lang="en-US" dirty="0"/>
              <a:t>Advanced Selenium </a:t>
            </a:r>
            <a:r>
              <a:rPr lang="en-US" dirty="0" smtClean="0"/>
              <a:t>Actions Contd..</a:t>
            </a:r>
            <a:endParaRPr lang="en-US" dirty="0"/>
          </a:p>
        </p:txBody>
      </p:sp>
      <p:sp>
        <p:nvSpPr>
          <p:cNvPr id="6" name="Content Placeholder 2"/>
          <p:cNvSpPr>
            <a:spLocks noGrp="1"/>
          </p:cNvSpPr>
          <p:nvPr>
            <p:ph idx="1"/>
          </p:nvPr>
        </p:nvSpPr>
        <p:spPr>
          <a:xfrm>
            <a:off x="304800" y="762000"/>
            <a:ext cx="8686800" cy="533400"/>
          </a:xfrm>
        </p:spPr>
        <p:txBody>
          <a:bodyPr>
            <a:noAutofit/>
          </a:bodyPr>
          <a:lstStyle/>
          <a:p>
            <a:r>
              <a:rPr lang="en-US" b="1" dirty="0" smtClean="0"/>
              <a:t>Iframes: </a:t>
            </a:r>
            <a:r>
              <a:rPr lang="en-US" dirty="0" smtClean="0"/>
              <a:t>Inner window inside the web application</a:t>
            </a:r>
          </a:p>
          <a:p>
            <a:pPr marL="45720" indent="0">
              <a:buNone/>
            </a:pPr>
            <a:endParaRPr lang="en-US" sz="1600" i="1" dirty="0"/>
          </a:p>
          <a:p>
            <a:pPr marL="45720" indent="0">
              <a:buNone/>
            </a:pPr>
            <a:r>
              <a:rPr lang="en-US" dirty="0"/>
              <a:t/>
            </a:r>
            <a:br>
              <a:rPr lang="en-US" dirty="0"/>
            </a:br>
            <a:endParaRPr lang="en-US" dirty="0" smtClean="0"/>
          </a:p>
        </p:txBody>
      </p:sp>
      <p:sp>
        <p:nvSpPr>
          <p:cNvPr id="4" name="Footer Placeholder 3"/>
          <p:cNvSpPr>
            <a:spLocks noGrp="1"/>
          </p:cNvSpPr>
          <p:nvPr>
            <p:ph type="ftr" sz="quarter" idx="11"/>
          </p:nvPr>
        </p:nvSpPr>
        <p:spPr>
          <a:xfrm>
            <a:off x="2124426"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295400"/>
            <a:ext cx="7093446" cy="5029200"/>
          </a:xfrm>
          <a:prstGeom prst="rect">
            <a:avLst/>
          </a:prstGeom>
        </p:spPr>
      </p:pic>
    </p:spTree>
    <p:extLst>
      <p:ext uri="{BB962C8B-B14F-4D97-AF65-F5344CB8AC3E}">
        <p14:creationId xmlns:p14="http://schemas.microsoft.com/office/powerpoint/2010/main" val="39728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686059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01810441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950" y="152400"/>
            <a:ext cx="7924800" cy="609601"/>
          </a:xfrm>
        </p:spPr>
        <p:txBody>
          <a:bodyPr>
            <a:normAutofit fontScale="90000"/>
          </a:bodyPr>
          <a:lstStyle/>
          <a:p>
            <a:r>
              <a:rPr lang="en-US" dirty="0" smtClean="0"/>
              <a:t>Advanced </a:t>
            </a:r>
            <a:r>
              <a:rPr lang="en-US" dirty="0"/>
              <a:t>Selenium </a:t>
            </a:r>
            <a:r>
              <a:rPr lang="en-US" dirty="0" smtClean="0"/>
              <a:t>Actions Contd..</a:t>
            </a:r>
            <a:endParaRPr lang="en-US" dirty="0"/>
          </a:p>
        </p:txBody>
      </p:sp>
      <p:sp>
        <p:nvSpPr>
          <p:cNvPr id="4" name="Footer Placeholder 3"/>
          <p:cNvSpPr>
            <a:spLocks noGrp="1"/>
          </p:cNvSpPr>
          <p:nvPr>
            <p:ph type="ftr" sz="quarter" idx="11"/>
          </p:nvPr>
        </p:nvSpPr>
        <p:spPr>
          <a:xfrm>
            <a:off x="17526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260995"/>
            <a:ext cx="7391398" cy="4835005"/>
          </a:xfrm>
        </p:spPr>
      </p:pic>
      <p:sp>
        <p:nvSpPr>
          <p:cNvPr id="3" name="Rectangle 2"/>
          <p:cNvSpPr/>
          <p:nvPr/>
        </p:nvSpPr>
        <p:spPr>
          <a:xfrm>
            <a:off x="533400" y="826832"/>
            <a:ext cx="7620000" cy="369332"/>
          </a:xfrm>
          <a:prstGeom prst="rect">
            <a:avLst/>
          </a:prstGeom>
        </p:spPr>
        <p:txBody>
          <a:bodyPr wrap="square">
            <a:spAutoFit/>
          </a:bodyPr>
          <a:lstStyle/>
          <a:p>
            <a:r>
              <a:rPr lang="en-US" dirty="0"/>
              <a:t>Multiple Windows- Browser </a:t>
            </a:r>
            <a:r>
              <a:rPr lang="en-US" dirty="0" smtClean="0"/>
              <a:t>that opens multiple </a:t>
            </a:r>
            <a:r>
              <a:rPr lang="en-US" dirty="0"/>
              <a:t>windows.</a:t>
            </a:r>
          </a:p>
        </p:txBody>
      </p:sp>
    </p:spTree>
    <p:extLst>
      <p:ext uri="{BB962C8B-B14F-4D97-AF65-F5344CB8AC3E}">
        <p14:creationId xmlns:p14="http://schemas.microsoft.com/office/powerpoint/2010/main" val="108175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9492713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a:t>Advanced Selenium </a:t>
            </a:r>
            <a:r>
              <a:rPr lang="en-US" dirty="0" smtClean="0"/>
              <a:t>Actions Contd..</a:t>
            </a:r>
            <a:endParaRPr lang="en-US" dirty="0"/>
          </a:p>
        </p:txBody>
      </p:sp>
      <p:sp>
        <p:nvSpPr>
          <p:cNvPr id="4" name="Footer Placeholder 3"/>
          <p:cNvSpPr>
            <a:spLocks noGrp="1"/>
          </p:cNvSpPr>
          <p:nvPr>
            <p:ph type="ftr" sz="quarter" idx="11"/>
          </p:nvPr>
        </p:nvSpPr>
        <p:spPr>
          <a:xfrm>
            <a:off x="17526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19200"/>
            <a:ext cx="7863690" cy="4800600"/>
          </a:xfrm>
        </p:spPr>
      </p:pic>
    </p:spTree>
    <p:extLst>
      <p:ext uri="{BB962C8B-B14F-4D97-AF65-F5344CB8AC3E}">
        <p14:creationId xmlns:p14="http://schemas.microsoft.com/office/powerpoint/2010/main" val="21060604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8136738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14" y="220898"/>
            <a:ext cx="7924800" cy="457201"/>
          </a:xfrm>
        </p:spPr>
        <p:txBody>
          <a:bodyPr>
            <a:normAutofit fontScale="90000"/>
          </a:bodyPr>
          <a:lstStyle/>
          <a:p>
            <a:r>
              <a:rPr lang="en-US" dirty="0" smtClean="0"/>
              <a:t>Data Driven Framework</a:t>
            </a:r>
            <a:endParaRPr lang="en-US" dirty="0"/>
          </a:p>
        </p:txBody>
      </p:sp>
      <p:sp>
        <p:nvSpPr>
          <p:cNvPr id="6" name="Content Placeholder 2"/>
          <p:cNvSpPr>
            <a:spLocks noGrp="1"/>
          </p:cNvSpPr>
          <p:nvPr>
            <p:ph idx="1"/>
          </p:nvPr>
        </p:nvSpPr>
        <p:spPr>
          <a:xfrm>
            <a:off x="304800" y="754299"/>
            <a:ext cx="8153400" cy="5494101"/>
          </a:xfrm>
        </p:spPr>
        <p:txBody>
          <a:bodyPr>
            <a:noAutofit/>
          </a:bodyPr>
          <a:lstStyle/>
          <a:p>
            <a:r>
              <a:rPr lang="en-US" sz="1800" b="1" dirty="0"/>
              <a:t>Data Driven </a:t>
            </a:r>
            <a:r>
              <a:rPr lang="en-US" sz="1800" b="1" dirty="0" smtClean="0"/>
              <a:t>Framework : </a:t>
            </a:r>
            <a:r>
              <a:rPr lang="en-US" sz="1800" dirty="0"/>
              <a:t>F</a:t>
            </a:r>
            <a:r>
              <a:rPr lang="en-US" sz="1800" dirty="0" smtClean="0"/>
              <a:t>ramework driven </a:t>
            </a:r>
            <a:r>
              <a:rPr lang="en-US" sz="1800" dirty="0"/>
              <a:t>by the test data. </a:t>
            </a:r>
            <a:endParaRPr lang="en-US" sz="1800" dirty="0" smtClean="0"/>
          </a:p>
          <a:p>
            <a:r>
              <a:rPr lang="en-US" sz="1800" dirty="0" smtClean="0"/>
              <a:t>The </a:t>
            </a:r>
            <a:r>
              <a:rPr lang="en-US" sz="1800" dirty="0"/>
              <a:t>basic expectation of this framework is that your code/test script should be built in a such a way that it would work for different sets of data without any change/modification to the code</a:t>
            </a:r>
            <a:r>
              <a:rPr lang="en-US" sz="1800" dirty="0" smtClean="0"/>
              <a:t>.</a:t>
            </a:r>
          </a:p>
          <a:p>
            <a:r>
              <a:rPr lang="en-US" sz="1800" dirty="0" smtClean="0"/>
              <a:t>Advantages</a:t>
            </a:r>
          </a:p>
          <a:p>
            <a:pPr lvl="1" fontAlgn="base"/>
            <a:r>
              <a:rPr lang="en-US" dirty="0"/>
              <a:t>Parameterization – running script with multiple sets of data.</a:t>
            </a:r>
          </a:p>
          <a:p>
            <a:pPr lvl="1" fontAlgn="base"/>
            <a:r>
              <a:rPr lang="en-US" dirty="0"/>
              <a:t>Eliminates the hard coded data dependency.</a:t>
            </a:r>
          </a:p>
          <a:p>
            <a:pPr lvl="1" fontAlgn="base"/>
            <a:r>
              <a:rPr lang="en-US" dirty="0"/>
              <a:t>Eliminates the frustration of changing the data and the code all the time.</a:t>
            </a:r>
          </a:p>
          <a:p>
            <a:pPr lvl="1" fontAlgn="base"/>
            <a:r>
              <a:rPr lang="en-US" dirty="0"/>
              <a:t>Ability to run multiple scenarios with fewer lines of code.</a:t>
            </a:r>
          </a:p>
          <a:p>
            <a:pPr lvl="1" fontAlgn="base"/>
            <a:r>
              <a:rPr lang="en-US" dirty="0"/>
              <a:t>Faster execution response of Automated scripts.</a:t>
            </a:r>
          </a:p>
          <a:p>
            <a:pPr lvl="1" fontAlgn="base"/>
            <a:r>
              <a:rPr lang="en-US" dirty="0"/>
              <a:t>Cleaner Test execution report</a:t>
            </a:r>
            <a:r>
              <a:rPr lang="en-US" dirty="0" smtClean="0"/>
              <a:t>.</a:t>
            </a:r>
          </a:p>
          <a:p>
            <a:r>
              <a:rPr lang="en-US" sz="1700" dirty="0" smtClean="0"/>
              <a:t>Excel Driven Framework with Apache POI Maven Artifact</a:t>
            </a:r>
          </a:p>
          <a:p>
            <a:pPr marL="320040" lvl="1" indent="0">
              <a:buNone/>
            </a:pPr>
            <a:r>
              <a:rPr lang="en-US" dirty="0"/>
              <a:t>&lt;dependency&gt;   </a:t>
            </a:r>
            <a:endParaRPr lang="en-US" dirty="0" smtClean="0"/>
          </a:p>
          <a:p>
            <a:pPr marL="320040" lvl="1" indent="0">
              <a:buNone/>
            </a:pPr>
            <a:r>
              <a:rPr lang="en-US" dirty="0" smtClean="0"/>
              <a:t>   &lt;</a:t>
            </a:r>
            <a:r>
              <a:rPr lang="en-US" dirty="0"/>
              <a:t>groupId&gt;</a:t>
            </a:r>
            <a:r>
              <a:rPr lang="en-US" dirty="0" err="1"/>
              <a:t>org.apache.poi</a:t>
            </a:r>
            <a:r>
              <a:rPr lang="en-US" dirty="0"/>
              <a:t>&lt;/groupId&gt;    </a:t>
            </a:r>
            <a:endParaRPr lang="en-US" dirty="0" smtClean="0"/>
          </a:p>
          <a:p>
            <a:pPr marL="502920" lvl="2" indent="0">
              <a:buNone/>
            </a:pPr>
            <a:r>
              <a:rPr lang="en-US" sz="1800" dirty="0" smtClean="0"/>
              <a:t>&lt;</a:t>
            </a:r>
            <a:r>
              <a:rPr lang="en-US" sz="1800" dirty="0"/>
              <a:t>artifactId&gt;poi&lt;/artifactId&gt;    </a:t>
            </a:r>
            <a:endParaRPr lang="en-US" sz="1800" dirty="0" smtClean="0"/>
          </a:p>
          <a:p>
            <a:pPr marL="502920" lvl="2" indent="0">
              <a:buNone/>
            </a:pPr>
            <a:r>
              <a:rPr lang="en-US" sz="1800" dirty="0" smtClean="0"/>
              <a:t>&lt;</a:t>
            </a:r>
            <a:r>
              <a:rPr lang="en-US" sz="1800" dirty="0"/>
              <a:t>version&gt;3.17&lt;/version</a:t>
            </a:r>
            <a:r>
              <a:rPr lang="en-US" sz="1800" dirty="0" smtClean="0"/>
              <a:t>&gt;</a:t>
            </a:r>
          </a:p>
          <a:p>
            <a:pPr marL="320040" lvl="1" indent="0">
              <a:buNone/>
            </a:pPr>
            <a:r>
              <a:rPr lang="en-US" dirty="0" smtClean="0"/>
              <a:t>&lt;/</a:t>
            </a:r>
            <a:r>
              <a:rPr lang="en-US" dirty="0"/>
              <a:t>dependency&gt;</a:t>
            </a:r>
            <a:endParaRPr lang="en-US" dirty="0" smtClean="0"/>
          </a:p>
        </p:txBody>
      </p:sp>
      <p:sp>
        <p:nvSpPr>
          <p:cNvPr id="4" name="Footer Placeholder 3"/>
          <p:cNvSpPr>
            <a:spLocks noGrp="1"/>
          </p:cNvSpPr>
          <p:nvPr>
            <p:ph type="ftr" sz="quarter" idx="11"/>
          </p:nvPr>
        </p:nvSpPr>
        <p:spPr>
          <a:xfrm>
            <a:off x="2057400" y="6324600"/>
            <a:ext cx="4666545" cy="3810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100906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Excel</a:t>
            </a:r>
            <a:endParaRPr lang="en-US" dirty="0"/>
          </a:p>
        </p:txBody>
      </p:sp>
      <p:sp>
        <p:nvSpPr>
          <p:cNvPr id="4" name="Footer Placeholder 3"/>
          <p:cNvSpPr>
            <a:spLocks noGrp="1"/>
          </p:cNvSpPr>
          <p:nvPr>
            <p:ph type="ftr" sz="quarter" idx="11"/>
          </p:nvPr>
        </p:nvSpPr>
        <p:spPr>
          <a:xfrm>
            <a:off x="1921227" y="6393543"/>
            <a:ext cx="4666545" cy="388257"/>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914401"/>
            <a:ext cx="4648200" cy="5334000"/>
          </a:xfr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133600"/>
            <a:ext cx="4038600" cy="1600200"/>
          </a:xfrm>
          <a:prstGeom prst="rect">
            <a:avLst/>
          </a:prstGeom>
        </p:spPr>
      </p:pic>
    </p:spTree>
    <p:extLst>
      <p:ext uri="{BB962C8B-B14F-4D97-AF65-F5344CB8AC3E}">
        <p14:creationId xmlns:p14="http://schemas.microsoft.com/office/powerpoint/2010/main" val="13690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Excel</a:t>
            </a:r>
            <a:endParaRPr lang="en-US" dirty="0"/>
          </a:p>
        </p:txBody>
      </p:sp>
      <p:sp>
        <p:nvSpPr>
          <p:cNvPr id="4" name="Footer Placeholder 3"/>
          <p:cNvSpPr>
            <a:spLocks noGrp="1"/>
          </p:cNvSpPr>
          <p:nvPr>
            <p:ph type="ftr" sz="quarter" idx="11"/>
          </p:nvPr>
        </p:nvSpPr>
        <p:spPr>
          <a:xfrm>
            <a:off x="1921227" y="6393543"/>
            <a:ext cx="4666545" cy="388257"/>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944" y="2209800"/>
            <a:ext cx="3588656" cy="1752600"/>
          </a:xfrm>
          <a:prstGeom prst="rect">
            <a:avLst/>
          </a:prstGeom>
        </p:spPr>
      </p:pic>
      <p:pic>
        <p:nvPicPr>
          <p:cNvPr id="9"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2100" y="1066445"/>
            <a:ext cx="4737100" cy="5298069"/>
          </a:xfrm>
        </p:spPr>
      </p:pic>
    </p:spTree>
    <p:extLst>
      <p:ext uri="{BB962C8B-B14F-4D97-AF65-F5344CB8AC3E}">
        <p14:creationId xmlns:p14="http://schemas.microsoft.com/office/powerpoint/2010/main" val="141870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3538883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872" y="152401"/>
            <a:ext cx="7924800" cy="494384"/>
          </a:xfrm>
        </p:spPr>
        <p:txBody>
          <a:bodyPr>
            <a:normAutofit fontScale="90000"/>
          </a:bodyPr>
          <a:lstStyle/>
          <a:p>
            <a:r>
              <a:rPr lang="en-US" dirty="0" smtClean="0"/>
              <a:t>Data Driven Framework: YAML</a:t>
            </a:r>
            <a:endParaRPr lang="en-US" dirty="0"/>
          </a:p>
        </p:txBody>
      </p:sp>
      <p:sp>
        <p:nvSpPr>
          <p:cNvPr id="6" name="Content Placeholder 2"/>
          <p:cNvSpPr>
            <a:spLocks noGrp="1"/>
          </p:cNvSpPr>
          <p:nvPr>
            <p:ph idx="1"/>
          </p:nvPr>
        </p:nvSpPr>
        <p:spPr>
          <a:xfrm>
            <a:off x="313972" y="646786"/>
            <a:ext cx="7886700" cy="3468014"/>
          </a:xfrm>
        </p:spPr>
        <p:txBody>
          <a:bodyPr>
            <a:noAutofit/>
          </a:bodyPr>
          <a:lstStyle/>
          <a:p>
            <a:r>
              <a:rPr lang="en-US" sz="1500" dirty="0" smtClean="0"/>
              <a:t>YAML: </a:t>
            </a:r>
            <a:r>
              <a:rPr lang="en-US" sz="1500" dirty="0"/>
              <a:t>YAML is a readable text format for data </a:t>
            </a:r>
            <a:r>
              <a:rPr lang="en-US" sz="1500" dirty="0" smtClean="0"/>
              <a:t>structures.</a:t>
            </a:r>
          </a:p>
          <a:p>
            <a:r>
              <a:rPr lang="en-US" sz="1500" dirty="0"/>
              <a:t>Default Ruby data </a:t>
            </a:r>
            <a:r>
              <a:rPr lang="en-US" sz="1500" dirty="0" smtClean="0"/>
              <a:t>source.</a:t>
            </a:r>
          </a:p>
          <a:p>
            <a:r>
              <a:rPr lang="en-US" sz="1500" dirty="0" smtClean="0"/>
              <a:t>It can </a:t>
            </a:r>
            <a:r>
              <a:rPr lang="en-US" sz="1500" dirty="0"/>
              <a:t>handle many common data types and structures. </a:t>
            </a:r>
            <a:endParaRPr lang="en-US" sz="1500" dirty="0" smtClean="0"/>
          </a:p>
          <a:p>
            <a:r>
              <a:rPr lang="en-US" sz="1500" dirty="0" smtClean="0"/>
              <a:t>The </a:t>
            </a:r>
            <a:r>
              <a:rPr lang="en-US" sz="1500" dirty="0"/>
              <a:t>full form of YAML is YAML Ain’t a Mark up Language. Basically, YAML is a data source for ruby that contains data in a plain text format.</a:t>
            </a:r>
          </a:p>
          <a:p>
            <a:pPr fontAlgn="base"/>
            <a:r>
              <a:rPr lang="en-US" sz="1500" dirty="0" smtClean="0"/>
              <a:t>Easier </a:t>
            </a:r>
            <a:r>
              <a:rPr lang="en-US" sz="1500" dirty="0"/>
              <a:t>to read and </a:t>
            </a:r>
            <a:r>
              <a:rPr lang="en-US" sz="1500" dirty="0" smtClean="0"/>
              <a:t>learn.</a:t>
            </a:r>
            <a:endParaRPr lang="en-US" sz="1500" dirty="0"/>
          </a:p>
          <a:p>
            <a:pPr fontAlgn="base"/>
            <a:r>
              <a:rPr lang="en-US" sz="1500" dirty="0"/>
              <a:t>Easier to convert data into hash and array</a:t>
            </a:r>
            <a:r>
              <a:rPr lang="en-US" sz="1500" dirty="0" smtClean="0"/>
              <a:t>.</a:t>
            </a:r>
          </a:p>
          <a:p>
            <a:pPr fontAlgn="base"/>
            <a:r>
              <a:rPr lang="en-US" sz="1500" dirty="0" smtClean="0"/>
              <a:t>YAML Artifact </a:t>
            </a:r>
          </a:p>
          <a:p>
            <a:pPr marL="45720" indent="0" fontAlgn="base">
              <a:buNone/>
            </a:pPr>
            <a:r>
              <a:rPr lang="en-US" sz="1600" dirty="0" smtClean="0"/>
              <a:t>&lt;</a:t>
            </a:r>
            <a:r>
              <a:rPr lang="en-US" sz="1600" dirty="0"/>
              <a:t>dependency&gt;</a:t>
            </a:r>
            <a:br>
              <a:rPr lang="en-US" sz="1600" dirty="0"/>
            </a:br>
            <a:r>
              <a:rPr lang="en-US" sz="1600" dirty="0"/>
              <a:t>    &lt;groupId&gt;</a:t>
            </a:r>
            <a:r>
              <a:rPr lang="en-US" sz="1600" dirty="0" err="1"/>
              <a:t>org.yaml</a:t>
            </a:r>
            <a:r>
              <a:rPr lang="en-US" sz="1600" dirty="0"/>
              <a:t>&lt;/groupId&gt;</a:t>
            </a:r>
            <a:br>
              <a:rPr lang="en-US" sz="1600" dirty="0"/>
            </a:br>
            <a:r>
              <a:rPr lang="en-US" sz="1600" dirty="0"/>
              <a:t>    &lt;artifactId&gt;</a:t>
            </a:r>
            <a:r>
              <a:rPr lang="en-US" sz="1600" dirty="0" err="1"/>
              <a:t>snakeyaml</a:t>
            </a:r>
            <a:r>
              <a:rPr lang="en-US" sz="1600" dirty="0"/>
              <a:t>&lt;/artifactId&gt;</a:t>
            </a:r>
            <a:br>
              <a:rPr lang="en-US" sz="1600" dirty="0"/>
            </a:br>
            <a:r>
              <a:rPr lang="en-US" sz="1600" dirty="0"/>
              <a:t>    &lt;version&gt;1.19&lt;/version&gt;</a:t>
            </a:r>
            <a:br>
              <a:rPr lang="en-US" sz="1600" dirty="0"/>
            </a:br>
            <a:r>
              <a:rPr lang="en-US" sz="1600" dirty="0"/>
              <a:t>&lt;/dependency&gt;</a:t>
            </a:r>
            <a:r>
              <a:rPr lang="en-US" sz="2400" dirty="0"/>
              <a:t/>
            </a:r>
            <a:br>
              <a:rPr lang="en-US" sz="2400" dirty="0"/>
            </a:br>
            <a:endParaRPr lang="en-US" sz="2400" dirty="0"/>
          </a:p>
          <a:p>
            <a:pPr marL="45720" indent="0">
              <a:buNone/>
            </a:pPr>
            <a:endParaRPr lang="en-US" sz="1200" dirty="0" smtClean="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343" y="4270375"/>
            <a:ext cx="3258357" cy="190341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14" y="4270376"/>
            <a:ext cx="3657601" cy="1903411"/>
          </a:xfrm>
          <a:prstGeom prst="rect">
            <a:avLst/>
          </a:prstGeom>
        </p:spPr>
      </p:pic>
    </p:spTree>
    <p:extLst>
      <p:ext uri="{BB962C8B-B14F-4D97-AF65-F5344CB8AC3E}">
        <p14:creationId xmlns:p14="http://schemas.microsoft.com/office/powerpoint/2010/main" val="21666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YAML</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924267"/>
            <a:ext cx="6887218" cy="5334000"/>
          </a:xfrm>
        </p:spPr>
      </p:pic>
      <p:sp>
        <p:nvSpPr>
          <p:cNvPr id="4" name="Footer Placeholder 3"/>
          <p:cNvSpPr>
            <a:spLocks noGrp="1"/>
          </p:cNvSpPr>
          <p:nvPr>
            <p:ph type="ftr" sz="quarter" idx="11"/>
          </p:nvPr>
        </p:nvSpPr>
        <p:spPr>
          <a:xfrm>
            <a:off x="19050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06276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a:t>
            </a:r>
            <a:endParaRPr lang="en-US" dirty="0"/>
          </a:p>
        </p:txBody>
      </p:sp>
      <p:sp>
        <p:nvSpPr>
          <p:cNvPr id="6" name="Content Placeholder 2"/>
          <p:cNvSpPr>
            <a:spLocks noGrp="1"/>
          </p:cNvSpPr>
          <p:nvPr>
            <p:ph idx="1"/>
          </p:nvPr>
        </p:nvSpPr>
        <p:spPr>
          <a:xfrm>
            <a:off x="304800" y="1129537"/>
            <a:ext cx="3200400" cy="4953000"/>
          </a:xfrm>
        </p:spPr>
        <p:txBody>
          <a:bodyPr>
            <a:normAutofit fontScale="85000" lnSpcReduction="20000"/>
          </a:bodyPr>
          <a:lstStyle/>
          <a:p>
            <a:r>
              <a:rPr lang="en-US" dirty="0"/>
              <a:t>A </a:t>
            </a:r>
            <a:r>
              <a:rPr lang="en-US" b="1" dirty="0"/>
              <a:t>loop</a:t>
            </a:r>
            <a:r>
              <a:rPr lang="en-US" dirty="0"/>
              <a:t> is a sequence of </a:t>
            </a:r>
            <a:r>
              <a:rPr lang="en-US" dirty="0" smtClean="0"/>
              <a:t>instructions </a:t>
            </a:r>
            <a:r>
              <a:rPr lang="en-US" dirty="0"/>
              <a:t>that is continually repeated until a certain condition is reached. </a:t>
            </a:r>
            <a:endParaRPr lang="en-US" dirty="0" smtClean="0"/>
          </a:p>
          <a:p>
            <a:endParaRPr lang="en-US" dirty="0" smtClean="0"/>
          </a:p>
          <a:p>
            <a:r>
              <a:rPr lang="en-US" dirty="0" smtClean="0"/>
              <a:t>Looping </a:t>
            </a:r>
            <a:r>
              <a:rPr lang="en-US" dirty="0"/>
              <a:t>is used to iterate over the range of number, text, array </a:t>
            </a:r>
            <a:r>
              <a:rPr lang="en-US" dirty="0" smtClean="0"/>
              <a:t>elements and so on..</a:t>
            </a:r>
          </a:p>
          <a:p>
            <a:pPr marL="45720" lvl="1" indent="0">
              <a:buNone/>
            </a:pPr>
            <a:endParaRPr lang="en-US" sz="1500" dirty="0" smtClean="0"/>
          </a:p>
          <a:p>
            <a:pPr marL="45720" lvl="1" indent="0">
              <a:buNone/>
            </a:pPr>
            <a:r>
              <a:rPr lang="en-US" sz="1500" b="1" dirty="0" smtClean="0"/>
              <a:t>Problem:  </a:t>
            </a:r>
            <a:r>
              <a:rPr lang="en-US" sz="1500" dirty="0" smtClean="0"/>
              <a:t>Print “Hello World”10 times.</a:t>
            </a:r>
          </a:p>
          <a:p>
            <a:pPr marL="45720" indent="0">
              <a:buNone/>
            </a:pPr>
            <a:endParaRPr lang="en-US" sz="1500" dirty="0"/>
          </a:p>
          <a:p>
            <a:r>
              <a:rPr lang="en-US" sz="1500" dirty="0" smtClean="0"/>
              <a:t>Without Loop</a:t>
            </a:r>
          </a:p>
          <a:p>
            <a:pPr marL="320040" lvl="1" indent="0">
              <a:buNone/>
            </a:pP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        </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endParaRPr lang="en-US" sz="1700" dirty="0" smtClean="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163404"/>
            <a:ext cx="5181600" cy="2987929"/>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4185200"/>
            <a:ext cx="5181600" cy="1555201"/>
          </a:xfrm>
          <a:prstGeom prst="rect">
            <a:avLst/>
          </a:prstGeom>
        </p:spPr>
      </p:pic>
    </p:spTree>
    <p:extLst>
      <p:ext uri="{BB962C8B-B14F-4D97-AF65-F5344CB8AC3E}">
        <p14:creationId xmlns:p14="http://schemas.microsoft.com/office/powerpoint/2010/main" val="9517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a:bodyPr>
          <a:lstStyle/>
          <a:p>
            <a:r>
              <a:rPr lang="en-US" sz="3400" dirty="0" smtClean="0"/>
              <a:t>Data Driven Framework: YAML Contd..</a:t>
            </a:r>
            <a:endParaRPr lang="en-US" sz="3400"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307" y="800320"/>
            <a:ext cx="6908385" cy="5600480"/>
          </a:xfrm>
        </p:spPr>
      </p:pic>
      <p:sp>
        <p:nvSpPr>
          <p:cNvPr id="4" name="Footer Placeholder 3"/>
          <p:cNvSpPr>
            <a:spLocks noGrp="1"/>
          </p:cNvSpPr>
          <p:nvPr>
            <p:ph type="ftr" sz="quarter" idx="11"/>
          </p:nvPr>
        </p:nvSpPr>
        <p:spPr>
          <a:xfrm>
            <a:off x="19050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22448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9430160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DBMS</a:t>
            </a:r>
            <a:endParaRPr lang="en-US" dirty="0"/>
          </a:p>
        </p:txBody>
      </p:sp>
      <p:sp>
        <p:nvSpPr>
          <p:cNvPr id="6" name="Content Placeholder 2"/>
          <p:cNvSpPr>
            <a:spLocks noGrp="1"/>
          </p:cNvSpPr>
          <p:nvPr>
            <p:ph idx="1"/>
          </p:nvPr>
        </p:nvSpPr>
        <p:spPr>
          <a:xfrm>
            <a:off x="228600" y="762000"/>
            <a:ext cx="8077200" cy="5651500"/>
          </a:xfrm>
        </p:spPr>
        <p:txBody>
          <a:bodyPr>
            <a:noAutofit/>
          </a:bodyPr>
          <a:lstStyle/>
          <a:p>
            <a:r>
              <a:rPr lang="en-US" sz="1700" dirty="0"/>
              <a:t>A </a:t>
            </a:r>
            <a:r>
              <a:rPr lang="en-US" sz="1700" b="1" i="1" dirty="0"/>
              <a:t>d</a:t>
            </a:r>
            <a:r>
              <a:rPr lang="en-US" sz="1700" i="1" dirty="0"/>
              <a:t>ata</a:t>
            </a:r>
            <a:r>
              <a:rPr lang="en-US" sz="1700" b="1" i="1" dirty="0"/>
              <a:t>b</a:t>
            </a:r>
            <a:r>
              <a:rPr lang="en-US" sz="1700" i="1" dirty="0"/>
              <a:t>ase </a:t>
            </a:r>
            <a:r>
              <a:rPr lang="en-US" sz="1700" b="1" i="1" dirty="0"/>
              <a:t>m</a:t>
            </a:r>
            <a:r>
              <a:rPr lang="en-US" sz="1700" i="1" dirty="0"/>
              <a:t>anagement </a:t>
            </a:r>
            <a:r>
              <a:rPr lang="en-US" sz="1700" b="1" i="1" dirty="0"/>
              <a:t>s</a:t>
            </a:r>
            <a:r>
              <a:rPr lang="en-US" sz="1700" i="1" dirty="0"/>
              <a:t>ystem</a:t>
            </a:r>
            <a:r>
              <a:rPr lang="en-US" sz="1700" dirty="0"/>
              <a:t> (DBMS) is a collection of programs that enables you to store, modify, and extract information from a database. There are many different types of database management systems, ranging from small systems that run on personal computers to huge systems that run on mainframes</a:t>
            </a:r>
            <a:r>
              <a:rPr lang="en-US" sz="1700" dirty="0" smtClean="0"/>
              <a:t>.</a:t>
            </a:r>
          </a:p>
          <a:p>
            <a:r>
              <a:rPr lang="en-US" sz="1700" dirty="0"/>
              <a:t>Requests for information from a database are made in the form of a query. The set of rules for constructing queries are called query language. Different database uses different types of query language but most common is “SQL” i.e. Structured Query Language</a:t>
            </a:r>
            <a:r>
              <a:rPr lang="en-US" sz="1700" dirty="0" smtClean="0"/>
              <a:t>.</a:t>
            </a:r>
          </a:p>
          <a:p>
            <a:r>
              <a:rPr lang="en-US" sz="1700" dirty="0" smtClean="0"/>
              <a:t>DBMS can be different types</a:t>
            </a:r>
          </a:p>
          <a:p>
            <a:pPr lvl="1"/>
            <a:r>
              <a:rPr lang="en-US" sz="1700" dirty="0" smtClean="0"/>
              <a:t>Relational</a:t>
            </a:r>
          </a:p>
          <a:p>
            <a:pPr lvl="1"/>
            <a:r>
              <a:rPr lang="en-US" sz="1700" dirty="0" smtClean="0"/>
              <a:t>Flat</a:t>
            </a:r>
          </a:p>
          <a:p>
            <a:pPr lvl="1"/>
            <a:r>
              <a:rPr lang="en-US" sz="1700" dirty="0" smtClean="0"/>
              <a:t>Hierarchical</a:t>
            </a:r>
          </a:p>
          <a:p>
            <a:pPr lvl="1"/>
            <a:r>
              <a:rPr lang="en-US" sz="1700" dirty="0" smtClean="0"/>
              <a:t>Network</a:t>
            </a:r>
          </a:p>
          <a:p>
            <a:r>
              <a:rPr lang="en-US" sz="1700" dirty="0" smtClean="0"/>
              <a:t>Example of DBMS</a:t>
            </a:r>
          </a:p>
          <a:p>
            <a:pPr lvl="1"/>
            <a:r>
              <a:rPr lang="en-US" sz="1700" dirty="0" smtClean="0"/>
              <a:t>Computerized library system</a:t>
            </a:r>
          </a:p>
          <a:p>
            <a:pPr lvl="1"/>
            <a:r>
              <a:rPr lang="en-US" sz="1700" dirty="0" smtClean="0"/>
              <a:t>Automated teller machines</a:t>
            </a:r>
          </a:p>
          <a:p>
            <a:pPr lvl="1"/>
            <a:r>
              <a:rPr lang="en-US" sz="1700" dirty="0" smtClean="0"/>
              <a:t>Flight Reservation System</a:t>
            </a:r>
          </a:p>
          <a:p>
            <a:pPr lvl="1"/>
            <a:r>
              <a:rPr lang="en-US" sz="1700" dirty="0" smtClean="0"/>
              <a:t>Computerized Parts Inventory system</a:t>
            </a:r>
            <a:r>
              <a:rPr lang="en-US" dirty="0"/>
              <a:t/>
            </a:r>
            <a:br>
              <a:rPr lang="en-US" dirty="0"/>
            </a:br>
            <a:endParaRPr lang="en-US"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67015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RDBMS</a:t>
            </a:r>
            <a:endParaRPr lang="en-US" dirty="0"/>
          </a:p>
        </p:txBody>
      </p:sp>
      <p:sp>
        <p:nvSpPr>
          <p:cNvPr id="6" name="Content Placeholder 2"/>
          <p:cNvSpPr>
            <a:spLocks noGrp="1"/>
          </p:cNvSpPr>
          <p:nvPr>
            <p:ph idx="1"/>
          </p:nvPr>
        </p:nvSpPr>
        <p:spPr>
          <a:xfrm>
            <a:off x="228600" y="762000"/>
            <a:ext cx="8001000" cy="5562600"/>
          </a:xfrm>
        </p:spPr>
        <p:txBody>
          <a:bodyPr>
            <a:noAutofit/>
          </a:bodyPr>
          <a:lstStyle/>
          <a:p>
            <a:pPr fontAlgn="base"/>
            <a:r>
              <a:rPr lang="en-US" sz="1700" dirty="0" smtClean="0"/>
              <a:t>Database </a:t>
            </a:r>
            <a:r>
              <a:rPr lang="en-US" sz="1700" dirty="0"/>
              <a:t>management system (DBMS) that stores data in the form of related tables</a:t>
            </a:r>
            <a:r>
              <a:rPr lang="en-US" sz="1700" dirty="0" smtClean="0"/>
              <a:t>.</a:t>
            </a:r>
          </a:p>
          <a:p>
            <a:pPr fontAlgn="base"/>
            <a:r>
              <a:rPr lang="en-US" sz="1700" dirty="0" smtClean="0"/>
              <a:t> </a:t>
            </a:r>
            <a:r>
              <a:rPr lang="en-US" sz="1700" dirty="0"/>
              <a:t>Relational databases are powerful because they require few assumptions about how data is related or how it will be extracted from the database. As a result, the same database can be viewed in many different ways.</a:t>
            </a:r>
          </a:p>
          <a:p>
            <a:pPr fontAlgn="base"/>
            <a:r>
              <a:rPr lang="en-US" sz="1700" dirty="0"/>
              <a:t>An important feature of relational systems is that a single database can be spread across several tables. This differs from flat-file databases, in which each database is self-contained in a single table</a:t>
            </a:r>
            <a:r>
              <a:rPr lang="en-US" sz="1700" dirty="0" smtClean="0"/>
              <a:t>.</a:t>
            </a:r>
          </a:p>
          <a:p>
            <a:r>
              <a:rPr lang="en-US" sz="1700" dirty="0" smtClean="0"/>
              <a:t>RDBMS data is </a:t>
            </a:r>
            <a:r>
              <a:rPr lang="en-US" sz="1700" dirty="0"/>
              <a:t>stored in database objects which are called as </a:t>
            </a:r>
            <a:r>
              <a:rPr lang="en-US" sz="1700" b="1" dirty="0"/>
              <a:t>tables</a:t>
            </a:r>
            <a:r>
              <a:rPr lang="en-US" sz="1700" dirty="0"/>
              <a:t>. This table is basically a collection of related data entries and it consists of numerous columns and rows.</a:t>
            </a:r>
          </a:p>
          <a:p>
            <a:r>
              <a:rPr lang="en-US" sz="1700" dirty="0" smtClean="0"/>
              <a:t>A table </a:t>
            </a:r>
            <a:r>
              <a:rPr lang="en-US" sz="1700" dirty="0"/>
              <a:t>is the most common and simplest form of data storage in a relational </a:t>
            </a:r>
            <a:r>
              <a:rPr lang="en-US" sz="1700" dirty="0" smtClean="0"/>
              <a:t>database</a:t>
            </a:r>
          </a:p>
          <a:p>
            <a:r>
              <a:rPr lang="en-US" sz="1700" dirty="0" smtClean="0"/>
              <a:t>Example of DBMS</a:t>
            </a:r>
          </a:p>
          <a:p>
            <a:pPr lvl="1"/>
            <a:r>
              <a:rPr lang="en-US" sz="1700" dirty="0" smtClean="0"/>
              <a:t>Oracle</a:t>
            </a:r>
          </a:p>
          <a:p>
            <a:pPr lvl="1"/>
            <a:r>
              <a:rPr lang="en-US" sz="1700" dirty="0" smtClean="0"/>
              <a:t>MySQL</a:t>
            </a:r>
          </a:p>
          <a:p>
            <a:pPr lvl="1"/>
            <a:r>
              <a:rPr lang="en-US" sz="1700" dirty="0" smtClean="0"/>
              <a:t>SQL Server</a:t>
            </a:r>
          </a:p>
          <a:p>
            <a:pPr lvl="1"/>
            <a:r>
              <a:rPr lang="en-US" sz="1700" dirty="0" smtClean="0"/>
              <a:t>SQLite</a:t>
            </a:r>
          </a:p>
          <a:p>
            <a:pPr lvl="1"/>
            <a:r>
              <a:rPr lang="en-US" sz="1700" dirty="0" smtClean="0"/>
              <a:t>Postgres</a:t>
            </a:r>
            <a:endParaRPr lang="en-US" sz="1700"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417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RDBMS</a:t>
            </a:r>
            <a:endParaRPr lang="en-US" dirty="0"/>
          </a:p>
        </p:txBody>
      </p:sp>
      <p:sp>
        <p:nvSpPr>
          <p:cNvPr id="6" name="Content Placeholder 2"/>
          <p:cNvSpPr>
            <a:spLocks noGrp="1"/>
          </p:cNvSpPr>
          <p:nvPr>
            <p:ph idx="1"/>
          </p:nvPr>
        </p:nvSpPr>
        <p:spPr>
          <a:xfrm>
            <a:off x="228600" y="762000"/>
            <a:ext cx="8077200" cy="5651500"/>
          </a:xfrm>
        </p:spPr>
        <p:txBody>
          <a:bodyPr>
            <a:noAutofit/>
          </a:bodyPr>
          <a:lstStyle/>
          <a:p>
            <a:pPr fontAlgn="base"/>
            <a:r>
              <a:rPr lang="en-US" sz="1700" dirty="0" smtClean="0"/>
              <a:t>RDBMS also uses SQL or structured query language to extract information from the table.</a:t>
            </a:r>
            <a:endParaRPr lang="en-US" sz="1700" dirty="0"/>
          </a:p>
          <a:p>
            <a:pPr fontAlgn="base"/>
            <a:r>
              <a:rPr lang="en-US" sz="1700" dirty="0" smtClean="0"/>
              <a:t>Ex:  </a:t>
            </a:r>
          </a:p>
          <a:p>
            <a:pPr lvl="1" fontAlgn="base"/>
            <a:r>
              <a:rPr lang="en-US" sz="1600" dirty="0" smtClean="0">
                <a:solidFill>
                  <a:srgbClr val="FFC000"/>
                </a:solidFill>
              </a:rPr>
              <a:t>SELECT * FROM EMPLOYEE; </a:t>
            </a:r>
          </a:p>
          <a:p>
            <a:pPr fontAlgn="base"/>
            <a:endParaRPr lang="en-US" sz="1700" dirty="0"/>
          </a:p>
          <a:p>
            <a:pPr fontAlgn="base"/>
            <a:endParaRPr lang="en-US" sz="1700" dirty="0" smtClean="0"/>
          </a:p>
          <a:p>
            <a:pPr fontAlgn="base"/>
            <a:endParaRPr lang="en-US" sz="1700" dirty="0"/>
          </a:p>
          <a:p>
            <a:pPr fontAlgn="base"/>
            <a:endParaRPr lang="en-US" sz="1700" dirty="0" smtClean="0"/>
          </a:p>
          <a:p>
            <a:pPr fontAlgn="base"/>
            <a:endParaRPr lang="en-US" sz="1700" dirty="0"/>
          </a:p>
          <a:p>
            <a:pPr fontAlgn="base"/>
            <a:endParaRPr lang="en-US" sz="1700" dirty="0"/>
          </a:p>
          <a:p>
            <a:pPr fontAlgn="base"/>
            <a:endParaRPr lang="en-US" sz="1700" dirty="0" smtClean="0"/>
          </a:p>
          <a:p>
            <a:pPr marL="411480" lvl="2" fontAlgn="base"/>
            <a:r>
              <a:rPr lang="en-US" dirty="0" smtClean="0">
                <a:solidFill>
                  <a:srgbClr val="FFC000"/>
                </a:solidFill>
              </a:rPr>
              <a:t>SELECT ID,NAME,AGE,ADDRESS FROM EMPLOYEE;</a:t>
            </a:r>
            <a:endParaRPr lang="en-US" dirty="0">
              <a:solidFill>
                <a:srgbClr val="FFC000"/>
              </a:solidFill>
            </a:endParaRPr>
          </a:p>
          <a:p>
            <a:pPr lvl="1" fontAlgn="base"/>
            <a:endParaRPr lang="en-US" sz="1500"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13" y="2155170"/>
            <a:ext cx="3692863" cy="17310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014" y="4648200"/>
            <a:ext cx="3692862" cy="1555308"/>
          </a:xfrm>
          <a:prstGeom prst="rect">
            <a:avLst/>
          </a:prstGeom>
        </p:spPr>
      </p:pic>
    </p:spTree>
    <p:extLst>
      <p:ext uri="{BB962C8B-B14F-4D97-AF65-F5344CB8AC3E}">
        <p14:creationId xmlns:p14="http://schemas.microsoft.com/office/powerpoint/2010/main" val="36698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343" y="381000"/>
            <a:ext cx="7924800" cy="533401"/>
          </a:xfrm>
        </p:spPr>
        <p:txBody>
          <a:bodyPr>
            <a:normAutofit fontScale="90000"/>
          </a:bodyPr>
          <a:lstStyle/>
          <a:p>
            <a:r>
              <a:rPr lang="en-US" dirty="0" smtClean="0"/>
              <a:t>Postgres</a:t>
            </a:r>
            <a:endParaRPr lang="en-US" dirty="0"/>
          </a:p>
        </p:txBody>
      </p:sp>
      <p:sp>
        <p:nvSpPr>
          <p:cNvPr id="6" name="Content Placeholder 2"/>
          <p:cNvSpPr>
            <a:spLocks noGrp="1"/>
          </p:cNvSpPr>
          <p:nvPr>
            <p:ph idx="1"/>
          </p:nvPr>
        </p:nvSpPr>
        <p:spPr>
          <a:xfrm>
            <a:off x="228600" y="1066800"/>
            <a:ext cx="8077200" cy="5105400"/>
          </a:xfrm>
        </p:spPr>
        <p:txBody>
          <a:bodyPr>
            <a:noAutofit/>
          </a:bodyPr>
          <a:lstStyle/>
          <a:p>
            <a:pPr fontAlgn="base"/>
            <a:r>
              <a:rPr lang="en-US" sz="1900" dirty="0"/>
              <a:t>PostgreSQL is an object-relational database management system (ORDBMS) based on POSTGRES, Version 4.2, developed at the University of California at Berkeley Computer Science Department. </a:t>
            </a:r>
            <a:endParaRPr lang="en-US" sz="1900" dirty="0" smtClean="0"/>
          </a:p>
          <a:p>
            <a:pPr fontAlgn="base"/>
            <a:r>
              <a:rPr lang="en-US" sz="1900" dirty="0" smtClean="0"/>
              <a:t>POSTGRES </a:t>
            </a:r>
            <a:r>
              <a:rPr lang="en-US" sz="1900" dirty="0"/>
              <a:t>pioneered many concepts that only became available in some commercial database systems much later</a:t>
            </a:r>
            <a:r>
              <a:rPr lang="en-US" sz="1900" dirty="0" smtClean="0"/>
              <a:t>.</a:t>
            </a:r>
          </a:p>
          <a:p>
            <a:pPr fontAlgn="base"/>
            <a:r>
              <a:rPr lang="en-US" sz="1900" dirty="0"/>
              <a:t>PostgreSQL is an open-source descendant of this original Berkeley code. It supports a large part of the SQL standard and offers many modern </a:t>
            </a:r>
            <a:r>
              <a:rPr lang="en-US" sz="1900" dirty="0" smtClean="0"/>
              <a:t>features</a:t>
            </a:r>
          </a:p>
          <a:p>
            <a:pPr fontAlgn="base"/>
            <a:r>
              <a:rPr lang="en-US" sz="1900" dirty="0"/>
              <a:t>PostgreSQL can be used, modified, and distributed by anyone free of charge for any purpose, be it private, commercial, or academic.</a:t>
            </a:r>
            <a:endParaRPr lang="en-US" sz="1900" dirty="0" smtClean="0"/>
          </a:p>
          <a:p>
            <a:pPr fontAlgn="base"/>
            <a:r>
              <a:rPr lang="en-US" sz="1900" dirty="0" smtClean="0"/>
              <a:t>Source</a:t>
            </a:r>
          </a:p>
          <a:p>
            <a:pPr lvl="1" fontAlgn="base"/>
            <a:r>
              <a:rPr lang="en-US" sz="1900" dirty="0"/>
              <a:t>https://</a:t>
            </a:r>
            <a:r>
              <a:rPr lang="en-US" sz="1900" dirty="0" err="1"/>
              <a:t>www.postgresql.org</a:t>
            </a:r>
            <a:r>
              <a:rPr lang="en-US" sz="1900" dirty="0" smtClean="0"/>
              <a:t>/</a:t>
            </a:r>
          </a:p>
          <a:p>
            <a:pPr fontAlgn="base"/>
            <a:r>
              <a:rPr lang="en-US" sz="1900" dirty="0" smtClean="0"/>
              <a:t>Installation</a:t>
            </a:r>
          </a:p>
          <a:p>
            <a:pPr lvl="1" fontAlgn="base"/>
            <a:r>
              <a:rPr lang="en-US" sz="1900" dirty="0" smtClean="0"/>
              <a:t>https</a:t>
            </a:r>
            <a:r>
              <a:rPr lang="en-US" sz="1900" dirty="0"/>
              <a:t>://</a:t>
            </a:r>
            <a:r>
              <a:rPr lang="en-US" sz="1900" dirty="0" err="1"/>
              <a:t>www.openscg.com</a:t>
            </a:r>
            <a:r>
              <a:rPr lang="en-US" sz="1900" dirty="0"/>
              <a:t>/</a:t>
            </a:r>
            <a:r>
              <a:rPr lang="en-US" sz="1900" dirty="0" err="1"/>
              <a:t>bigsql</a:t>
            </a:r>
            <a:r>
              <a:rPr lang="en-US" sz="1900" dirty="0"/>
              <a:t>/</a:t>
            </a:r>
            <a:r>
              <a:rPr lang="en-US" sz="1900" dirty="0" err="1"/>
              <a:t>postgresql</a:t>
            </a:r>
            <a:r>
              <a:rPr lang="en-US" sz="1900" dirty="0"/>
              <a:t>/</a:t>
            </a:r>
            <a:r>
              <a:rPr lang="en-US" sz="1900" dirty="0" err="1"/>
              <a:t>installers.jsp</a:t>
            </a:r>
            <a:r>
              <a:rPr lang="en-US" sz="1900" dirty="0" smtClean="0"/>
              <a:t>/</a:t>
            </a:r>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07737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001000" cy="5651500"/>
          </a:xfrm>
        </p:spPr>
        <p:txBody>
          <a:bodyPr>
            <a:noAutofit/>
          </a:bodyPr>
          <a:lstStyle/>
          <a:p>
            <a:pPr fontAlgn="base"/>
            <a:r>
              <a:rPr lang="en-US" sz="1900" dirty="0" smtClean="0"/>
              <a:t>Create database</a:t>
            </a:r>
          </a:p>
          <a:p>
            <a:pPr marL="45720" indent="0">
              <a:buNone/>
            </a:pPr>
            <a:r>
              <a:rPr lang="en-US" sz="1400" dirty="0" smtClean="0">
                <a:solidFill>
                  <a:srgbClr val="FFC000"/>
                </a:solidFill>
              </a:rPr>
              <a:t>   </a:t>
            </a:r>
            <a:r>
              <a:rPr lang="en-US" sz="1600" dirty="0" smtClean="0">
                <a:solidFill>
                  <a:srgbClr val="FFC000"/>
                </a:solidFill>
              </a:rPr>
              <a:t>createdb </a:t>
            </a:r>
            <a:r>
              <a:rPr lang="en-US" sz="1600" dirty="0">
                <a:solidFill>
                  <a:srgbClr val="FFC000"/>
                </a:solidFill>
              </a:rPr>
              <a:t>company</a:t>
            </a:r>
            <a:r>
              <a:rPr lang="en-US" sz="1600" dirty="0" smtClean="0">
                <a:solidFill>
                  <a:srgbClr val="FFC000"/>
                </a:solidFill>
              </a:rPr>
              <a:t>;</a:t>
            </a:r>
            <a:endParaRPr lang="en-US" sz="1600" dirty="0">
              <a:solidFill>
                <a:srgbClr val="FFC000"/>
              </a:solidFill>
            </a:endParaRPr>
          </a:p>
          <a:p>
            <a:pPr marL="45720" indent="0">
              <a:buNone/>
            </a:pPr>
            <a:endParaRPr lang="en-US" sz="1600" dirty="0">
              <a:solidFill>
                <a:srgbClr val="FFC000"/>
              </a:solidFill>
            </a:endParaRPr>
          </a:p>
          <a:p>
            <a:pPr fontAlgn="base"/>
            <a:endParaRPr lang="en-US" sz="1900" dirty="0" smtClean="0"/>
          </a:p>
          <a:p>
            <a:pPr fontAlgn="base"/>
            <a:r>
              <a:rPr lang="en-US" sz="1900" dirty="0" smtClean="0"/>
              <a:t>Access </a:t>
            </a:r>
            <a:r>
              <a:rPr lang="en-US" sz="1900" dirty="0"/>
              <a:t>database</a:t>
            </a:r>
          </a:p>
          <a:p>
            <a:pPr marL="45720" indent="0">
              <a:buNone/>
            </a:pPr>
            <a:r>
              <a:rPr lang="en-US" sz="1600" dirty="0">
                <a:solidFill>
                  <a:srgbClr val="FFC000"/>
                </a:solidFill>
              </a:rPr>
              <a:t> </a:t>
            </a:r>
            <a:r>
              <a:rPr lang="en-US" sz="1600" dirty="0" smtClean="0">
                <a:solidFill>
                  <a:srgbClr val="FFC000"/>
                </a:solidFill>
              </a:rPr>
              <a:t>  psql company;</a:t>
            </a:r>
          </a:p>
          <a:p>
            <a:pPr marL="45720" indent="0">
              <a:buNone/>
            </a:pPr>
            <a:endParaRPr lang="en-US" sz="1400" dirty="0" smtClean="0">
              <a:solidFill>
                <a:srgbClr val="FFC000"/>
              </a:solidFill>
            </a:endParaRPr>
          </a:p>
          <a:p>
            <a:pPr marL="45720" indent="0">
              <a:buNone/>
            </a:pPr>
            <a:endParaRPr lang="en-US" sz="1400" dirty="0">
              <a:solidFill>
                <a:srgbClr val="FFC000"/>
              </a:solidFill>
            </a:endParaRPr>
          </a:p>
          <a:p>
            <a:pPr marL="45720" indent="0">
              <a:buNone/>
            </a:pPr>
            <a:endParaRPr lang="en-US" sz="1400" dirty="0" smtClean="0">
              <a:solidFill>
                <a:srgbClr val="FFC000"/>
              </a:solidFill>
            </a:endParaRPr>
          </a:p>
          <a:p>
            <a:pPr fontAlgn="base"/>
            <a:endParaRPr lang="en-US" sz="1900" dirty="0" smtClean="0"/>
          </a:p>
          <a:p>
            <a:pPr fontAlgn="base"/>
            <a:r>
              <a:rPr lang="en-US" sz="1900" dirty="0" smtClean="0"/>
              <a:t>Create Table:</a:t>
            </a:r>
          </a:p>
          <a:p>
            <a:pPr marL="320040" lvl="1" indent="0" fontAlgn="base">
              <a:buNone/>
            </a:pPr>
            <a:endParaRPr lang="en-US" sz="1400" dirty="0" smtClean="0">
              <a:solidFill>
                <a:srgbClr val="FFC000"/>
              </a:solidFill>
            </a:endParaRPr>
          </a:p>
          <a:p>
            <a:pPr marL="320040" lvl="1" indent="0" fontAlgn="base">
              <a:buNone/>
            </a:pPr>
            <a:r>
              <a:rPr lang="en-US" sz="1400" dirty="0" smtClean="0">
                <a:solidFill>
                  <a:srgbClr val="FFC000"/>
                </a:solidFill>
              </a:rPr>
              <a:t>CREATE </a:t>
            </a:r>
            <a:r>
              <a:rPr lang="en-US" sz="1400" dirty="0">
                <a:solidFill>
                  <a:srgbClr val="FFC000"/>
                </a:solidFill>
              </a:rPr>
              <a:t>TABLE EMPLOYEE</a:t>
            </a:r>
            <a:r>
              <a:rPr lang="en-US" sz="1400" dirty="0" smtClean="0">
                <a:solidFill>
                  <a:srgbClr val="FFC000"/>
                </a:solidFill>
              </a:rPr>
              <a:t>(</a:t>
            </a:r>
          </a:p>
          <a:p>
            <a:pPr marL="502920" lvl="2" indent="0" fontAlgn="base">
              <a:buNone/>
            </a:pPr>
            <a:r>
              <a:rPr lang="en-US" sz="1400" dirty="0" smtClean="0">
                <a:solidFill>
                  <a:srgbClr val="FFC000"/>
                </a:solidFill>
              </a:rPr>
              <a:t> </a:t>
            </a:r>
            <a:r>
              <a:rPr lang="en-US" sz="1400" dirty="0">
                <a:solidFill>
                  <a:srgbClr val="FFC000"/>
                </a:solidFill>
              </a:rPr>
              <a:t>ID INT PRIMARY KEY     NOT NULL,   </a:t>
            </a:r>
            <a:endParaRPr lang="en-US" sz="1400" dirty="0" smtClean="0">
              <a:solidFill>
                <a:srgbClr val="FFC000"/>
              </a:solidFill>
            </a:endParaRPr>
          </a:p>
          <a:p>
            <a:pPr marL="502920" lvl="2" indent="0" fontAlgn="base">
              <a:buNone/>
            </a:pPr>
            <a:r>
              <a:rPr lang="en-US" sz="1400" dirty="0" smtClean="0">
                <a:solidFill>
                  <a:srgbClr val="FFC000"/>
                </a:solidFill>
              </a:rPr>
              <a:t>NAME  TEXT    </a:t>
            </a:r>
            <a:r>
              <a:rPr lang="en-US" sz="1400" dirty="0">
                <a:solidFill>
                  <a:srgbClr val="FFC000"/>
                </a:solidFill>
              </a:rPr>
              <a:t>NOT NULL,  </a:t>
            </a:r>
            <a:endParaRPr lang="en-US" sz="1400" dirty="0" smtClean="0">
              <a:solidFill>
                <a:srgbClr val="FFC000"/>
              </a:solidFill>
            </a:endParaRPr>
          </a:p>
          <a:p>
            <a:pPr marL="502920" lvl="2" indent="0" fontAlgn="base">
              <a:buNone/>
            </a:pPr>
            <a:r>
              <a:rPr lang="en-US" sz="1400" dirty="0" smtClean="0">
                <a:solidFill>
                  <a:srgbClr val="FFC000"/>
                </a:solidFill>
              </a:rPr>
              <a:t> </a:t>
            </a:r>
            <a:r>
              <a:rPr lang="en-US" sz="1400" dirty="0">
                <a:solidFill>
                  <a:srgbClr val="FFC000"/>
                </a:solidFill>
              </a:rPr>
              <a:t>AGE  </a:t>
            </a:r>
            <a:r>
              <a:rPr lang="en-US" sz="1400" dirty="0" smtClean="0">
                <a:solidFill>
                  <a:srgbClr val="FFC000"/>
                </a:solidFill>
              </a:rPr>
              <a:t>INT NOT </a:t>
            </a:r>
            <a:r>
              <a:rPr lang="en-US" sz="1400" dirty="0">
                <a:solidFill>
                  <a:srgbClr val="FFC000"/>
                </a:solidFill>
              </a:rPr>
              <a:t>NULL,   </a:t>
            </a:r>
            <a:endParaRPr lang="en-US" sz="1400" dirty="0" smtClean="0">
              <a:solidFill>
                <a:srgbClr val="FFC000"/>
              </a:solidFill>
            </a:endParaRPr>
          </a:p>
          <a:p>
            <a:pPr marL="502920" lvl="2" indent="0" fontAlgn="base">
              <a:buNone/>
            </a:pPr>
            <a:r>
              <a:rPr lang="en-US" sz="1400" dirty="0" smtClean="0">
                <a:solidFill>
                  <a:srgbClr val="FFC000"/>
                </a:solidFill>
              </a:rPr>
              <a:t>ADDRESS  CHAR(50</a:t>
            </a:r>
            <a:r>
              <a:rPr lang="en-US" sz="1400" dirty="0">
                <a:solidFill>
                  <a:srgbClr val="FFC000"/>
                </a:solidFill>
              </a:rPr>
              <a:t>),   </a:t>
            </a:r>
            <a:endParaRPr lang="en-US" sz="1400" dirty="0" smtClean="0">
              <a:solidFill>
                <a:srgbClr val="FFC000"/>
              </a:solidFill>
            </a:endParaRPr>
          </a:p>
          <a:p>
            <a:pPr marL="502920" lvl="2" indent="0" fontAlgn="base">
              <a:buNone/>
            </a:pPr>
            <a:r>
              <a:rPr lang="en-US" sz="1400" dirty="0" smtClean="0">
                <a:solidFill>
                  <a:srgbClr val="FFC000"/>
                </a:solidFill>
              </a:rPr>
              <a:t>SALARY   </a:t>
            </a:r>
            <a:r>
              <a:rPr lang="is-IS" sz="1400" dirty="0">
                <a:solidFill>
                  <a:srgbClr val="FFC000"/>
                </a:solidFill>
              </a:rPr>
              <a:t>DECIMAL (18, 2)</a:t>
            </a:r>
            <a:r>
              <a:rPr lang="en-US" sz="1400" dirty="0" smtClean="0">
                <a:solidFill>
                  <a:srgbClr val="FFC000"/>
                </a:solidFill>
              </a:rPr>
              <a:t>);</a:t>
            </a:r>
            <a:endParaRPr lang="en-US" sz="1400" dirty="0">
              <a:solidFill>
                <a:srgbClr val="FFC000"/>
              </a:solidFill>
            </a:endParaRPr>
          </a:p>
          <a:p>
            <a:pPr marL="320040" lvl="1" indent="0" fontAlgn="base">
              <a:buNone/>
            </a:pPr>
            <a:endParaRPr lang="en-US" sz="1400" dirty="0" smtClean="0">
              <a:solidFill>
                <a:srgbClr val="FFC000"/>
              </a:solidFill>
            </a:endParaRPr>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100" y="4301931"/>
            <a:ext cx="3624420" cy="18351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880" y="1447800"/>
            <a:ext cx="3749040" cy="3048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109" y="2831715"/>
            <a:ext cx="3743626" cy="860744"/>
          </a:xfrm>
          <a:prstGeom prst="rect">
            <a:avLst/>
          </a:prstGeom>
        </p:spPr>
      </p:pic>
    </p:spTree>
    <p:extLst>
      <p:ext uri="{BB962C8B-B14F-4D97-AF65-F5344CB8AC3E}">
        <p14:creationId xmlns:p14="http://schemas.microsoft.com/office/powerpoint/2010/main" val="118322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1999"/>
            <a:ext cx="8763000" cy="5486401"/>
          </a:xfrm>
        </p:spPr>
        <p:txBody>
          <a:bodyPr>
            <a:noAutofit/>
          </a:bodyPr>
          <a:lstStyle/>
          <a:p>
            <a:pPr fontAlgn="base"/>
            <a:r>
              <a:rPr lang="en-US" sz="1900" dirty="0" smtClean="0"/>
              <a:t>Insert data into table:</a:t>
            </a:r>
          </a:p>
          <a:p>
            <a:pPr marL="320040" lvl="1" indent="0" fontAlgn="base">
              <a:buNone/>
            </a:pPr>
            <a:r>
              <a:rPr lang="en-US" sz="1400" dirty="0" smtClean="0">
                <a:solidFill>
                  <a:srgbClr val="FFC000"/>
                </a:solidFill>
              </a:rPr>
              <a:t>INSERT </a:t>
            </a:r>
            <a:r>
              <a:rPr lang="en-US" sz="1400" dirty="0">
                <a:solidFill>
                  <a:srgbClr val="FFC000"/>
                </a:solidFill>
              </a:rPr>
              <a:t>INTO EMPLOYEE (ID,NAME,AGE,ADDRESS,SALARY) VALUES (1, </a:t>
            </a:r>
            <a:r>
              <a:rPr lang="en-US" sz="1400" dirty="0" smtClean="0">
                <a:solidFill>
                  <a:srgbClr val="FFC000"/>
                </a:solidFill>
              </a:rPr>
              <a:t>'Tom</a:t>
            </a:r>
            <a:r>
              <a:rPr lang="en-US" sz="1400" dirty="0">
                <a:solidFill>
                  <a:srgbClr val="FFC000"/>
                </a:solidFill>
              </a:rPr>
              <a:t>', 32, 'New York', </a:t>
            </a:r>
            <a:r>
              <a:rPr lang="en-US" sz="1400" dirty="0" smtClean="0">
                <a:solidFill>
                  <a:srgbClr val="FFC000"/>
                </a:solidFill>
              </a:rPr>
              <a:t>92000.00);</a:t>
            </a:r>
          </a:p>
          <a:p>
            <a:pPr marL="320040" lvl="1" indent="0" fontAlgn="base">
              <a:buNone/>
            </a:pPr>
            <a:r>
              <a:rPr lang="en-US" sz="1400" dirty="0" smtClean="0">
                <a:solidFill>
                  <a:srgbClr val="FFC000"/>
                </a:solidFill>
              </a:rPr>
              <a:t>INSERT </a:t>
            </a:r>
            <a:r>
              <a:rPr lang="en-US" sz="1400" dirty="0">
                <a:solidFill>
                  <a:srgbClr val="FFC000"/>
                </a:solidFill>
              </a:rPr>
              <a:t>INTO EMPLOYEE (ID,NAME,AGE,ADDRESS,SALARY) VALUES (2, </a:t>
            </a:r>
            <a:r>
              <a:rPr lang="en-US" sz="1400" dirty="0" smtClean="0">
                <a:solidFill>
                  <a:srgbClr val="FFC000"/>
                </a:solidFill>
              </a:rPr>
              <a:t>'John</a:t>
            </a:r>
            <a:r>
              <a:rPr lang="en-US" sz="1400" dirty="0">
                <a:solidFill>
                  <a:srgbClr val="FFC000"/>
                </a:solidFill>
              </a:rPr>
              <a:t>', 35, 'San Francisco', 95000.00</a:t>
            </a:r>
            <a:r>
              <a:rPr lang="en-US" sz="1400" dirty="0" smtClean="0">
                <a:solidFill>
                  <a:srgbClr val="FFC000"/>
                </a:solidFill>
              </a:rPr>
              <a:t>);</a:t>
            </a:r>
          </a:p>
          <a:p>
            <a:pPr marL="320040" lvl="1" indent="0" fontAlgn="base">
              <a:buNone/>
            </a:pPr>
            <a:r>
              <a:rPr lang="en-US" sz="1400" dirty="0" smtClean="0">
                <a:solidFill>
                  <a:srgbClr val="FFC000"/>
                </a:solidFill>
              </a:rPr>
              <a:t>INSERT INTO EMPLOYEE (ID,NAME,AGE,ADDRESS,SALARY) VALUES (3, 'Harry', 25, 'Los Angeles', 85000.00);</a:t>
            </a:r>
          </a:p>
          <a:p>
            <a:pPr marL="320040" lvl="1" indent="0" fontAlgn="base">
              <a:buNone/>
            </a:pPr>
            <a:r>
              <a:rPr lang="en-US" sz="1400" dirty="0" smtClean="0">
                <a:solidFill>
                  <a:srgbClr val="FFC000"/>
                </a:solidFill>
              </a:rPr>
              <a:t>INSERT INTO EMPLOYEE (ID,NAME,AGE,ADDRESS,SALARY) VALUES (4, ’Frank', 32, Denver', 72000.00);</a:t>
            </a:r>
          </a:p>
          <a:p>
            <a:pPr marL="320040" lvl="1" indent="0" fontAlgn="base">
              <a:buNone/>
            </a:pPr>
            <a:r>
              <a:rPr lang="en-US" sz="1400" dirty="0" smtClean="0">
                <a:solidFill>
                  <a:srgbClr val="FFC000"/>
                </a:solidFill>
              </a:rPr>
              <a:t>INSERT INTO EMPLOYEE (ID,NAME,AGE,ADDRESS,SALARY) VALUES (5, ‘Sally’, 25, ’Dallas', 75000.00);</a:t>
            </a:r>
          </a:p>
          <a:p>
            <a:pPr marL="320040" lvl="1" indent="0" fontAlgn="base">
              <a:buNone/>
            </a:pPr>
            <a:r>
              <a:rPr lang="en-US" sz="1400" dirty="0" smtClean="0">
                <a:solidFill>
                  <a:srgbClr val="FFC000"/>
                </a:solidFill>
              </a:rPr>
              <a:t>INSERT INTO EMPLOYEE (ID,NAME,AGE,ADDRESS,SALARY) VALUES (6, ’Sarah', 31, ‘Boston', 69000.00);</a:t>
            </a:r>
          </a:p>
          <a:p>
            <a:pPr marL="320040" lvl="1" indent="0" fontAlgn="base">
              <a:buNone/>
            </a:pPr>
            <a:r>
              <a:rPr lang="en-US" sz="1400" dirty="0" smtClean="0">
                <a:solidFill>
                  <a:srgbClr val="FFC000"/>
                </a:solidFill>
              </a:rPr>
              <a:t>INSERT INTO EMPLOYEE (ID,NAME,AGE,ADDRESS,SALARY) VALUES (7, 'Tom', 42, ‘DC’, 99000.00);</a:t>
            </a:r>
          </a:p>
          <a:p>
            <a:pPr marL="320040" lvl="1" indent="0" fontAlgn="base">
              <a:buNone/>
            </a:pPr>
            <a:endParaRPr lang="en-US" sz="1400" dirty="0" smtClean="0">
              <a:solidFill>
                <a:srgbClr val="FFC000"/>
              </a:solidFill>
            </a:endParaRPr>
          </a:p>
          <a:p>
            <a:pPr marL="320040" lvl="1" indent="0" fontAlgn="base">
              <a:buNone/>
            </a:pPr>
            <a:endParaRPr lang="en-US" sz="1400" dirty="0" smtClean="0">
              <a:solidFill>
                <a:srgbClr val="FFC000"/>
              </a:solidFill>
            </a:endParaRPr>
          </a:p>
        </p:txBody>
      </p:sp>
      <p:sp>
        <p:nvSpPr>
          <p:cNvPr id="4" name="Footer Placeholder 3"/>
          <p:cNvSpPr>
            <a:spLocks noGrp="1"/>
          </p:cNvSpPr>
          <p:nvPr>
            <p:ph type="ftr" sz="quarter" idx="11"/>
          </p:nvPr>
        </p:nvSpPr>
        <p:spPr>
          <a:xfrm>
            <a:off x="2438400" y="6284686"/>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4375040"/>
            <a:ext cx="7792515" cy="1797160"/>
          </a:xfrm>
          <a:prstGeom prst="rect">
            <a:avLst/>
          </a:prstGeom>
        </p:spPr>
      </p:pic>
    </p:spTree>
    <p:extLst>
      <p:ext uri="{BB962C8B-B14F-4D97-AF65-F5344CB8AC3E}">
        <p14:creationId xmlns:p14="http://schemas.microsoft.com/office/powerpoint/2010/main" val="7534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442252"/>
          </a:xfrm>
        </p:spPr>
        <p:txBody>
          <a:bodyPr>
            <a:noAutofit/>
          </a:bodyPr>
          <a:lstStyle/>
          <a:p>
            <a:pPr fontAlgn="base"/>
            <a:r>
              <a:rPr lang="en-US" sz="1800" b="1" dirty="0"/>
              <a:t>Retrieve data from table: SELECT</a:t>
            </a:r>
            <a:r>
              <a:rPr lang="en-US" sz="1800" dirty="0"/>
              <a:t> statement is used to fetch the data from a database table, which returns data in the form of result table.</a:t>
            </a:r>
            <a:endParaRPr lang="en-US" sz="1700" dirty="0"/>
          </a:p>
          <a:p>
            <a:pPr marL="502920" lvl="2" indent="0" fontAlgn="base">
              <a:buNone/>
            </a:pPr>
            <a:r>
              <a:rPr lang="en-US" dirty="0">
                <a:solidFill>
                  <a:srgbClr val="FFC000"/>
                </a:solidFill>
              </a:rPr>
              <a:t>SELECT * FROM EMPLOYEE</a:t>
            </a:r>
            <a:r>
              <a:rPr lang="en-US" dirty="0" smtClean="0">
                <a:solidFill>
                  <a:srgbClr val="FFC000"/>
                </a:solidFill>
              </a:rPr>
              <a:t>;</a:t>
            </a:r>
          </a:p>
          <a:p>
            <a:pPr marL="502920" lvl="2" indent="0" fontAlgn="base">
              <a:buNone/>
            </a:pPr>
            <a:endParaRPr lang="en-US" sz="1400" dirty="0">
              <a:solidFill>
                <a:srgbClr val="FFC000"/>
              </a:solidFill>
            </a:endParaRPr>
          </a:p>
          <a:p>
            <a:pPr marL="502920" lvl="2" indent="0" fontAlgn="base">
              <a:buNone/>
            </a:pPr>
            <a:endParaRPr lang="en-US" sz="1400" dirty="0" smtClean="0">
              <a:solidFill>
                <a:srgbClr val="FFC000"/>
              </a:solidFill>
            </a:endParaRPr>
          </a:p>
          <a:p>
            <a:pPr marL="502920" lvl="2" indent="0" fontAlgn="base">
              <a:buNone/>
            </a:pPr>
            <a:endParaRPr lang="en-US" sz="1400" dirty="0">
              <a:solidFill>
                <a:srgbClr val="FFC000"/>
              </a:solidFill>
            </a:endParaRPr>
          </a:p>
          <a:p>
            <a:pPr marL="502920" lvl="2" indent="0" fontAlgn="base">
              <a:buNone/>
            </a:pPr>
            <a:endParaRPr lang="en-US" sz="1400" dirty="0">
              <a:solidFill>
                <a:srgbClr val="FFC000"/>
              </a:solidFill>
            </a:endParaRPr>
          </a:p>
          <a:p>
            <a:pPr marL="502920" lvl="2" indent="0" fontAlgn="base">
              <a:buNone/>
            </a:pPr>
            <a:endParaRPr lang="en-US" sz="1400" dirty="0" smtClean="0">
              <a:solidFill>
                <a:srgbClr val="FFC000"/>
              </a:solidFill>
            </a:endParaRPr>
          </a:p>
          <a:p>
            <a:pPr marL="502920" lvl="2" indent="0" fontAlgn="base">
              <a:buNone/>
            </a:pPr>
            <a:endParaRPr lang="en-US" sz="1400" dirty="0">
              <a:solidFill>
                <a:srgbClr val="FFC000"/>
              </a:solidFill>
            </a:endParaRPr>
          </a:p>
          <a:p>
            <a:pPr marL="502920" lvl="2" indent="0" fontAlgn="base">
              <a:buNone/>
            </a:pPr>
            <a:endParaRPr lang="en-US" sz="1400" dirty="0" smtClean="0">
              <a:solidFill>
                <a:srgbClr val="FFC000"/>
              </a:solidFill>
            </a:endParaRPr>
          </a:p>
          <a:p>
            <a:pPr marL="502920" lvl="2" indent="0" fontAlgn="base">
              <a:buNone/>
            </a:pPr>
            <a:endParaRPr lang="en-US" dirty="0">
              <a:solidFill>
                <a:srgbClr val="FFC000"/>
              </a:solidFill>
            </a:endParaRPr>
          </a:p>
          <a:p>
            <a:pPr marL="502920" lvl="2" indent="0" fontAlgn="base">
              <a:buNone/>
            </a:pPr>
            <a:r>
              <a:rPr lang="en-US" dirty="0" smtClean="0">
                <a:solidFill>
                  <a:srgbClr val="FFC000"/>
                </a:solidFill>
              </a:rPr>
              <a:t>SELECT ID,NAME,AGE </a:t>
            </a:r>
            <a:r>
              <a:rPr lang="en-US" dirty="0">
                <a:solidFill>
                  <a:srgbClr val="FFC000"/>
                </a:solidFill>
              </a:rPr>
              <a:t>FROM EMPLOYEE</a:t>
            </a:r>
            <a:r>
              <a:rPr lang="en-US" dirty="0" smtClean="0">
                <a:solidFill>
                  <a:srgbClr val="FFC000"/>
                </a:solidFill>
              </a:rPr>
              <a:t>;</a:t>
            </a:r>
          </a:p>
          <a:p>
            <a:pPr marL="502920" lvl="2" indent="0" fontAlgn="base">
              <a:buNone/>
            </a:pPr>
            <a:endParaRPr lang="en-US" sz="1400" dirty="0">
              <a:solidFill>
                <a:srgbClr val="FFC000"/>
              </a:solidFill>
            </a:endParaRPr>
          </a:p>
          <a:p>
            <a:pPr marL="502920" lvl="2" indent="0" fontAlgn="base">
              <a:buNone/>
            </a:pPr>
            <a:endParaRPr lang="en-US" sz="1400" dirty="0" smtClean="0">
              <a:solidFill>
                <a:srgbClr val="FFC000"/>
              </a:solidFill>
            </a:endParaRPr>
          </a:p>
          <a:p>
            <a:pPr fontAlgn="base"/>
            <a:endParaRPr lang="en-US" sz="1400" dirty="0" smtClean="0">
              <a:solidFill>
                <a:srgbClr val="FFC000"/>
              </a:solidFill>
            </a:endParaRPr>
          </a:p>
          <a:p>
            <a:pPr marL="320040" lvl="1" indent="0" fontAlgn="base">
              <a:buNone/>
            </a:pPr>
            <a:endParaRPr lang="en-US" sz="1600" dirty="0" smtClean="0"/>
          </a:p>
        </p:txBody>
      </p:sp>
      <p:sp>
        <p:nvSpPr>
          <p:cNvPr id="4" name="Footer Placeholder 3"/>
          <p:cNvSpPr>
            <a:spLocks noGrp="1"/>
          </p:cNvSpPr>
          <p:nvPr>
            <p:ph type="ftr" sz="quarter" idx="11"/>
          </p:nvPr>
        </p:nvSpPr>
        <p:spPr>
          <a:xfrm>
            <a:off x="2547121" y="6306925"/>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92388"/>
            <a:ext cx="6375466" cy="171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153975"/>
            <a:ext cx="3886200" cy="1961375"/>
          </a:xfrm>
          <a:prstGeom prst="rect">
            <a:avLst/>
          </a:prstGeom>
        </p:spPr>
      </p:pic>
    </p:spTree>
    <p:extLst>
      <p:ext uri="{BB962C8B-B14F-4D97-AF65-F5344CB8AC3E}">
        <p14:creationId xmlns:p14="http://schemas.microsoft.com/office/powerpoint/2010/main" val="51440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651500"/>
          </a:xfrm>
        </p:spPr>
        <p:txBody>
          <a:bodyPr>
            <a:noAutofit/>
          </a:bodyPr>
          <a:lstStyle/>
          <a:p>
            <a:pPr fontAlgn="base"/>
            <a:r>
              <a:rPr lang="en-US" sz="1900" dirty="0" smtClean="0"/>
              <a:t>Retrieve data from table with where clause.</a:t>
            </a:r>
          </a:p>
          <a:p>
            <a:pPr marL="320040" lvl="1" indent="0" fontAlgn="base">
              <a:buNone/>
            </a:pPr>
            <a:r>
              <a:rPr lang="en-US" sz="1400" dirty="0" smtClean="0">
                <a:solidFill>
                  <a:srgbClr val="FFC000"/>
                </a:solidFill>
              </a:rPr>
              <a:t>SELECT * FROM EMPLOYEE WHERE SALARY = 95000;</a:t>
            </a:r>
          </a:p>
          <a:p>
            <a:pPr marL="320040" lvl="1" indent="0" fontAlgn="base">
              <a:buNone/>
            </a:pPr>
            <a:endParaRPr lang="en-US" sz="1600" b="1" dirty="0" smtClean="0"/>
          </a:p>
          <a:p>
            <a:pPr marL="320040" lvl="1" indent="0" fontAlgn="base">
              <a:buNone/>
            </a:pPr>
            <a:endParaRPr lang="en-US" sz="1600" dirty="0" smtClean="0"/>
          </a:p>
          <a:p>
            <a:pPr marL="320040" lvl="1" indent="0" fontAlgn="base">
              <a:buNone/>
            </a:pPr>
            <a:endParaRPr lang="en-US" sz="1600" dirty="0" smtClean="0"/>
          </a:p>
          <a:p>
            <a:pPr marL="320040" lvl="1" indent="0" fontAlgn="base">
              <a:buNone/>
            </a:pPr>
            <a:endParaRPr lang="en-US" sz="1600" dirty="0" smtClean="0"/>
          </a:p>
          <a:p>
            <a:pPr marL="320040" lvl="1" indent="0" fontAlgn="base">
              <a:buNone/>
            </a:pPr>
            <a:r>
              <a:rPr lang="en-US" sz="1400" dirty="0" smtClean="0">
                <a:solidFill>
                  <a:srgbClr val="FFC000"/>
                </a:solidFill>
              </a:rPr>
              <a:t>SELECT * FROM EMPLOYEE WHERE AGE &gt;= 25 AND SALARY &gt;= 85000;</a:t>
            </a:r>
          </a:p>
          <a:p>
            <a:pPr marL="320040" lvl="1" indent="0" fontAlgn="base">
              <a:buNone/>
            </a:pPr>
            <a:endParaRPr lang="en-US" sz="1600" dirty="0" smtClean="0"/>
          </a:p>
          <a:p>
            <a:pPr marL="320040" lvl="1" indent="0" fontAlgn="base">
              <a:buNone/>
            </a:pPr>
            <a:endParaRPr lang="en-US" sz="1600" dirty="0" smtClean="0"/>
          </a:p>
          <a:p>
            <a:pPr marL="320040" lvl="1" indent="0" fontAlgn="base">
              <a:buNone/>
            </a:pPr>
            <a:endParaRPr lang="en-US" sz="1600" dirty="0" smtClean="0"/>
          </a:p>
          <a:p>
            <a:pPr marL="320040" lvl="1" indent="0" fontAlgn="base">
              <a:buNone/>
            </a:pPr>
            <a:endParaRPr lang="en-US" sz="1400" dirty="0" smtClean="0">
              <a:solidFill>
                <a:srgbClr val="FFC000"/>
              </a:solidFill>
            </a:endParaRPr>
          </a:p>
          <a:p>
            <a:pPr marL="320040" lvl="1" indent="0" fontAlgn="base">
              <a:buNone/>
            </a:pPr>
            <a:endParaRPr lang="en-US" sz="1400" dirty="0" smtClean="0">
              <a:solidFill>
                <a:srgbClr val="FFC000"/>
              </a:solidFill>
            </a:endParaRPr>
          </a:p>
          <a:p>
            <a:pPr marL="320040" lvl="1" indent="0" fontAlgn="base">
              <a:buNone/>
            </a:pPr>
            <a:r>
              <a:rPr lang="en-US" sz="1400" dirty="0" smtClean="0">
                <a:solidFill>
                  <a:srgbClr val="FFC000"/>
                </a:solidFill>
              </a:rPr>
              <a:t>SELECT * FROM EMPLOYEE WHERE AGE &gt;= 30 OR SALARY &gt;= 85000;</a:t>
            </a:r>
          </a:p>
          <a:p>
            <a:pPr marL="320040" lvl="1" indent="0" fontAlgn="base">
              <a:buNone/>
            </a:pPr>
            <a:endParaRPr lang="en-US" sz="1600" dirty="0" smtClean="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4700686"/>
            <a:ext cx="6863795" cy="15254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600200"/>
            <a:ext cx="6863794" cy="85613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 y="2874872"/>
            <a:ext cx="6863795" cy="1238372"/>
          </a:xfrm>
          <a:prstGeom prst="rect">
            <a:avLst/>
          </a:prstGeom>
        </p:spPr>
      </p:pic>
    </p:spTree>
    <p:extLst>
      <p:ext uri="{BB962C8B-B14F-4D97-AF65-F5344CB8AC3E}">
        <p14:creationId xmlns:p14="http://schemas.microsoft.com/office/powerpoint/2010/main" val="77643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 For Loop</a:t>
            </a:r>
            <a:endParaRPr lang="en-US" dirty="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11"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37175"/>
            <a:ext cx="3505200" cy="4267200"/>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1537174"/>
            <a:ext cx="4648200" cy="2577625"/>
          </a:xfrm>
          <a:prstGeom prst="rect">
            <a:avLst/>
          </a:prstGeom>
        </p:spPr>
      </p:pic>
      <p:pic>
        <p:nvPicPr>
          <p:cNvPr id="6"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4106332"/>
            <a:ext cx="4648200" cy="1932755"/>
          </a:xfrm>
          <a:prstGeom prst="rect">
            <a:avLst/>
          </a:prstGeom>
        </p:spPr>
      </p:pic>
    </p:spTree>
    <p:extLst>
      <p:ext uri="{BB962C8B-B14F-4D97-AF65-F5344CB8AC3E}">
        <p14:creationId xmlns:p14="http://schemas.microsoft.com/office/powerpoint/2010/main" val="178283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4" y="141185"/>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163285" y="659280"/>
            <a:ext cx="8153400" cy="5754220"/>
          </a:xfrm>
        </p:spPr>
        <p:txBody>
          <a:bodyPr>
            <a:noAutofit/>
          </a:bodyPr>
          <a:lstStyle/>
          <a:p>
            <a:pPr marL="320040" lvl="1" indent="0" fontAlgn="base">
              <a:buNone/>
            </a:pPr>
            <a:endParaRPr lang="en-US" sz="1600" dirty="0"/>
          </a:p>
          <a:p>
            <a:pPr fontAlgn="base"/>
            <a:r>
              <a:rPr lang="en-US" sz="1900" dirty="0" smtClean="0"/>
              <a:t>Retrieve data from table using like clause</a:t>
            </a:r>
          </a:p>
          <a:p>
            <a:pPr marL="45720" lvl="1" indent="0" fontAlgn="base">
              <a:buNone/>
            </a:pPr>
            <a:r>
              <a:rPr lang="en-US" sz="1400" dirty="0"/>
              <a:t> </a:t>
            </a:r>
            <a:r>
              <a:rPr lang="en-US" sz="1400" dirty="0" smtClean="0"/>
              <a:t>   </a:t>
            </a:r>
            <a:r>
              <a:rPr lang="en-US" sz="1400" dirty="0" smtClean="0">
                <a:solidFill>
                  <a:srgbClr val="FFC000"/>
                </a:solidFill>
              </a:rPr>
              <a:t>SELECT </a:t>
            </a:r>
            <a:r>
              <a:rPr lang="en-US" sz="1400" dirty="0">
                <a:solidFill>
                  <a:srgbClr val="FFC000"/>
                </a:solidFill>
              </a:rPr>
              <a:t>* FROM COMPANY WHERE AGE::text LIKE '2%';</a:t>
            </a:r>
          </a:p>
          <a:p>
            <a:pPr fontAlgn="base"/>
            <a:endParaRPr lang="en-US" sz="1900" dirty="0"/>
          </a:p>
          <a:p>
            <a:pPr marL="320040" lvl="1" indent="0" fontAlgn="base">
              <a:buNone/>
            </a:pPr>
            <a:endParaRPr lang="en-US" sz="1600" dirty="0" smtClean="0"/>
          </a:p>
          <a:p>
            <a:pPr marL="320040" lvl="1" indent="0" fontAlgn="base">
              <a:buNone/>
            </a:pPr>
            <a:endParaRPr lang="en-US" sz="1600" dirty="0"/>
          </a:p>
          <a:p>
            <a:pPr marL="320040" lvl="1" indent="0" fontAlgn="base">
              <a:buNone/>
            </a:pPr>
            <a:endParaRPr lang="en-US" sz="1600" dirty="0" smtClean="0"/>
          </a:p>
          <a:p>
            <a:pPr marL="320040" lvl="1" indent="0" fontAlgn="base">
              <a:buNone/>
            </a:pPr>
            <a:endParaRPr lang="en-US" sz="1600" dirty="0" smtClean="0"/>
          </a:p>
          <a:p>
            <a:pPr marL="320040" lvl="1" indent="0" fontAlgn="base">
              <a:buNone/>
            </a:pPr>
            <a:endParaRPr lang="en-US" sz="1600" dirty="0"/>
          </a:p>
          <a:p>
            <a:pPr fontAlgn="base"/>
            <a:r>
              <a:rPr lang="en-US" sz="1900" dirty="0"/>
              <a:t>Update data in the table</a:t>
            </a:r>
          </a:p>
          <a:p>
            <a:pPr marL="320040" lvl="1" indent="0" fontAlgn="base">
              <a:buNone/>
            </a:pPr>
            <a:r>
              <a:rPr lang="en-US" sz="1400" dirty="0">
                <a:solidFill>
                  <a:srgbClr val="FFC000"/>
                </a:solidFill>
              </a:rPr>
              <a:t>UPDATE EMPLOYEE SET SALARY = 85000 WHERE ID = 1;</a:t>
            </a:r>
          </a:p>
          <a:p>
            <a:pPr marL="320040" lvl="1" indent="0" fontAlgn="base">
              <a:buNone/>
            </a:pPr>
            <a:endParaRPr lang="en-US" sz="1600" dirty="0" smtClean="0"/>
          </a:p>
        </p:txBody>
      </p:sp>
      <p:sp>
        <p:nvSpPr>
          <p:cNvPr id="4" name="Footer Placeholder 3"/>
          <p:cNvSpPr>
            <a:spLocks noGrp="1"/>
          </p:cNvSpPr>
          <p:nvPr>
            <p:ph type="ftr" sz="quarter" idx="11"/>
          </p:nvPr>
        </p:nvSpPr>
        <p:spPr>
          <a:xfrm>
            <a:off x="2514600" y="626961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828800"/>
            <a:ext cx="7532914" cy="14478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71" y="4084960"/>
            <a:ext cx="7536543" cy="34585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771" y="4572000"/>
            <a:ext cx="7536543" cy="1524000"/>
          </a:xfrm>
          <a:prstGeom prst="rect">
            <a:avLst/>
          </a:prstGeom>
        </p:spPr>
      </p:pic>
    </p:spTree>
    <p:extLst>
      <p:ext uri="{BB962C8B-B14F-4D97-AF65-F5344CB8AC3E}">
        <p14:creationId xmlns:p14="http://schemas.microsoft.com/office/powerpoint/2010/main" val="763796980"/>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651500"/>
          </a:xfrm>
        </p:spPr>
        <p:txBody>
          <a:bodyPr>
            <a:noAutofit/>
          </a:bodyPr>
          <a:lstStyle/>
          <a:p>
            <a:pPr fontAlgn="base"/>
            <a:r>
              <a:rPr lang="en-US" sz="1900" dirty="0" smtClean="0"/>
              <a:t>Limit output data from table.</a:t>
            </a:r>
          </a:p>
          <a:p>
            <a:pPr marL="45720" lvl="1" indent="0" fontAlgn="base">
              <a:buNone/>
            </a:pPr>
            <a:r>
              <a:rPr lang="en-US" sz="1600" dirty="0"/>
              <a:t> </a:t>
            </a:r>
            <a:r>
              <a:rPr lang="en-US" sz="1600" dirty="0" smtClean="0"/>
              <a:t>   </a:t>
            </a:r>
            <a:r>
              <a:rPr lang="en-US" sz="1400" dirty="0">
                <a:solidFill>
                  <a:srgbClr val="FFC000"/>
                </a:solidFill>
              </a:rPr>
              <a:t>SELECT * FROM </a:t>
            </a:r>
            <a:r>
              <a:rPr lang="en-US" sz="1400" dirty="0" smtClean="0">
                <a:solidFill>
                  <a:srgbClr val="FFC000"/>
                </a:solidFill>
              </a:rPr>
              <a:t>EMPLOYEE LIMIT </a:t>
            </a:r>
            <a:r>
              <a:rPr lang="en-US" sz="1400" dirty="0">
                <a:solidFill>
                  <a:srgbClr val="FFC000"/>
                </a:solidFill>
              </a:rPr>
              <a:t>4</a:t>
            </a:r>
            <a:r>
              <a:rPr lang="en-US" sz="1400" dirty="0" smtClean="0">
                <a:solidFill>
                  <a:srgbClr val="FFC000"/>
                </a:solidFill>
              </a:rPr>
              <a:t>;</a:t>
            </a:r>
          </a:p>
          <a:p>
            <a:pPr marL="45720" lvl="1" indent="0" fontAlgn="base">
              <a:buNone/>
            </a:pPr>
            <a:endParaRPr lang="en-US" sz="1900" dirty="0"/>
          </a:p>
          <a:p>
            <a:pPr marL="320040" lvl="1" indent="0" fontAlgn="base">
              <a:buNone/>
            </a:pPr>
            <a:endParaRPr lang="en-US" sz="1600" dirty="0" smtClean="0"/>
          </a:p>
          <a:p>
            <a:pPr marL="320040" lvl="1" indent="0" fontAlgn="base">
              <a:buNone/>
            </a:pPr>
            <a:endParaRPr lang="en-US" sz="1600" dirty="0"/>
          </a:p>
          <a:p>
            <a:pPr marL="320040" lvl="1" indent="0" fontAlgn="base">
              <a:buNone/>
            </a:pPr>
            <a:endParaRPr lang="en-US" sz="1600" dirty="0" smtClean="0"/>
          </a:p>
          <a:p>
            <a:pPr fontAlgn="base"/>
            <a:endParaRPr lang="en-US" sz="1900" dirty="0" smtClean="0"/>
          </a:p>
          <a:p>
            <a:pPr fontAlgn="base"/>
            <a:r>
              <a:rPr lang="en-US" sz="1900" dirty="0" smtClean="0"/>
              <a:t>Order output data from table by ascending/descending order</a:t>
            </a:r>
            <a:endParaRPr lang="en-US" sz="1900" dirty="0"/>
          </a:p>
          <a:p>
            <a:pPr marL="45720" lvl="1" indent="0" fontAlgn="base">
              <a:buNone/>
            </a:pPr>
            <a:r>
              <a:rPr lang="en-US" sz="1600" dirty="0"/>
              <a:t>    </a:t>
            </a:r>
            <a:r>
              <a:rPr lang="en-US" sz="1400" dirty="0">
                <a:solidFill>
                  <a:srgbClr val="FFC000"/>
                </a:solidFill>
              </a:rPr>
              <a:t>SELECT * FROM EMPLOYEE ORDER BY AGE ASC;</a:t>
            </a:r>
            <a:endParaRPr lang="en-US" sz="1400" dirty="0" smtClean="0">
              <a:solidFill>
                <a:srgbClr val="FFC000"/>
              </a:solidFill>
            </a:endParaRPr>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86200"/>
            <a:ext cx="5446151" cy="2057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546405"/>
            <a:ext cx="5446151" cy="1349195"/>
          </a:xfrm>
          <a:prstGeom prst="rect">
            <a:avLst/>
          </a:prstGeom>
        </p:spPr>
      </p:pic>
    </p:spTree>
    <p:extLst>
      <p:ext uri="{BB962C8B-B14F-4D97-AF65-F5344CB8AC3E}">
        <p14:creationId xmlns:p14="http://schemas.microsoft.com/office/powerpoint/2010/main" val="729350265"/>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990600"/>
            <a:ext cx="8153400" cy="5029200"/>
          </a:xfrm>
        </p:spPr>
        <p:txBody>
          <a:bodyPr>
            <a:noAutofit/>
          </a:bodyPr>
          <a:lstStyle/>
          <a:p>
            <a:pPr fontAlgn="base"/>
            <a:r>
              <a:rPr lang="en-US" sz="1900" dirty="0"/>
              <a:t>SQL </a:t>
            </a:r>
            <a:r>
              <a:rPr lang="en-US" sz="1900" b="1" dirty="0"/>
              <a:t>GROUP BY</a:t>
            </a:r>
            <a:r>
              <a:rPr lang="en-US" sz="1900" dirty="0"/>
              <a:t> clause is used in collaboration with the SELECT statement to arrange identical data into groups.</a:t>
            </a:r>
          </a:p>
          <a:p>
            <a:pPr marL="45720" indent="0" fontAlgn="base">
              <a:buNone/>
            </a:pPr>
            <a:r>
              <a:rPr lang="en-US" sz="1700" b="1" dirty="0"/>
              <a:t>    </a:t>
            </a:r>
            <a:endParaRPr lang="en-US" sz="1700" b="1" dirty="0" smtClean="0"/>
          </a:p>
          <a:p>
            <a:pPr marL="45720" indent="0" fontAlgn="base">
              <a:buNone/>
            </a:pPr>
            <a:r>
              <a:rPr lang="en-US" sz="1700" b="1" dirty="0">
                <a:solidFill>
                  <a:srgbClr val="FFC000"/>
                </a:solidFill>
              </a:rPr>
              <a:t> </a:t>
            </a:r>
            <a:r>
              <a:rPr lang="en-US" sz="1700" b="1" dirty="0" smtClean="0">
                <a:solidFill>
                  <a:srgbClr val="FFC000"/>
                </a:solidFill>
              </a:rPr>
              <a:t>   </a:t>
            </a:r>
            <a:r>
              <a:rPr lang="en-US" sz="1700" dirty="0" smtClean="0">
                <a:solidFill>
                  <a:srgbClr val="FFC000"/>
                </a:solidFill>
              </a:rPr>
              <a:t>SELECT </a:t>
            </a:r>
            <a:r>
              <a:rPr lang="en-US" sz="1700" dirty="0">
                <a:solidFill>
                  <a:srgbClr val="FFC000"/>
                </a:solidFill>
              </a:rPr>
              <a:t>NAME, SUM(SALARY</a:t>
            </a:r>
            <a:r>
              <a:rPr lang="en-US" sz="1700" dirty="0" smtClean="0">
                <a:solidFill>
                  <a:srgbClr val="FFC000"/>
                </a:solidFill>
              </a:rPr>
              <a:t>), AGE </a:t>
            </a:r>
            <a:r>
              <a:rPr lang="en-US" sz="1700" dirty="0">
                <a:solidFill>
                  <a:srgbClr val="FFC000"/>
                </a:solidFill>
              </a:rPr>
              <a:t>FROM EMPLOYEE </a:t>
            </a:r>
            <a:r>
              <a:rPr lang="en-US" sz="1700" dirty="0" smtClean="0">
                <a:solidFill>
                  <a:srgbClr val="FFC000"/>
                </a:solidFill>
              </a:rPr>
              <a:t>ORDER BY AGE;</a:t>
            </a:r>
            <a:endParaRPr lang="en-US" sz="1700" dirty="0">
              <a:solidFill>
                <a:srgbClr val="FFC000"/>
              </a:solidFill>
            </a:endParaRPr>
          </a:p>
          <a:p>
            <a:pPr fontAlgn="base"/>
            <a:endParaRPr lang="en-US" sz="1700" dirty="0" smtClean="0"/>
          </a:p>
          <a:p>
            <a:pPr fontAlgn="base"/>
            <a:endParaRPr lang="en-US" sz="1800" dirty="0"/>
          </a:p>
          <a:p>
            <a:pPr fontAlgn="base"/>
            <a:endParaRPr lang="en-US" sz="1800" dirty="0" smtClean="0"/>
          </a:p>
          <a:p>
            <a:pPr fontAlgn="base"/>
            <a:endParaRPr lang="en-US" sz="1800" dirty="0"/>
          </a:p>
          <a:p>
            <a:pPr fontAlgn="base"/>
            <a:endParaRPr lang="en-US" sz="1800" dirty="0"/>
          </a:p>
          <a:p>
            <a:pPr fontAlgn="base"/>
            <a:endParaRPr lang="en-US" sz="1900" dirty="0" smtClean="0"/>
          </a:p>
        </p:txBody>
      </p:sp>
      <p:sp>
        <p:nvSpPr>
          <p:cNvPr id="4" name="Footer Placeholder 3"/>
          <p:cNvSpPr>
            <a:spLocks noGrp="1"/>
          </p:cNvSpPr>
          <p:nvPr>
            <p:ph type="ftr" sz="quarter" idx="11"/>
          </p:nvPr>
        </p:nvSpPr>
        <p:spPr>
          <a:xfrm>
            <a:off x="2438400" y="6324600"/>
            <a:ext cx="4666545" cy="340169"/>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79" y="2636157"/>
            <a:ext cx="7451242" cy="2362200"/>
          </a:xfrm>
          <a:prstGeom prst="rect">
            <a:avLst/>
          </a:prstGeom>
        </p:spPr>
      </p:pic>
    </p:spTree>
    <p:extLst>
      <p:ext uri="{BB962C8B-B14F-4D97-AF65-F5344CB8AC3E}">
        <p14:creationId xmlns:p14="http://schemas.microsoft.com/office/powerpoint/2010/main" val="137400654"/>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1999"/>
            <a:ext cx="7835900" cy="5537135"/>
          </a:xfrm>
        </p:spPr>
        <p:txBody>
          <a:bodyPr>
            <a:noAutofit/>
          </a:bodyPr>
          <a:lstStyle/>
          <a:p>
            <a:pPr fontAlgn="base"/>
            <a:r>
              <a:rPr lang="en-US" sz="1700" dirty="0" smtClean="0"/>
              <a:t>SQL</a:t>
            </a:r>
            <a:r>
              <a:rPr lang="en-US" sz="1700" dirty="0"/>
              <a:t> </a:t>
            </a:r>
            <a:r>
              <a:rPr lang="en-US" sz="1700" b="1" dirty="0"/>
              <a:t>Joins</a:t>
            </a:r>
            <a:r>
              <a:rPr lang="en-US" sz="1700" dirty="0"/>
              <a:t> clause is used to combine records from two or more tables in a database. </a:t>
            </a:r>
            <a:endParaRPr lang="en-US" sz="1400" dirty="0">
              <a:solidFill>
                <a:srgbClr val="FFC000"/>
              </a:solidFill>
            </a:endParaRPr>
          </a:p>
          <a:p>
            <a:pPr marL="45720" indent="0" fontAlgn="base">
              <a:buNone/>
            </a:pPr>
            <a:r>
              <a:rPr lang="en-US" sz="1400" dirty="0" smtClean="0">
                <a:solidFill>
                  <a:srgbClr val="FFC000"/>
                </a:solidFill>
              </a:rPr>
              <a:t>    SELECT </a:t>
            </a:r>
            <a:r>
              <a:rPr lang="en-US" sz="1400" dirty="0">
                <a:solidFill>
                  <a:srgbClr val="FFC000"/>
                </a:solidFill>
              </a:rPr>
              <a:t>* FROM DEPARTMENT;</a:t>
            </a:r>
          </a:p>
          <a:p>
            <a:pPr marL="45720" indent="0" fontAlgn="base">
              <a:buNone/>
            </a:pPr>
            <a:endParaRPr lang="en-US" sz="1600" dirty="0">
              <a:solidFill>
                <a:srgbClr val="FFC000"/>
              </a:solidFill>
            </a:endParaRPr>
          </a:p>
          <a:p>
            <a:pPr marL="45720" indent="0" fontAlgn="base">
              <a:buNone/>
            </a:pPr>
            <a:endParaRPr lang="en-US" sz="1600" dirty="0">
              <a:solidFill>
                <a:srgbClr val="FFC000"/>
              </a:solidFill>
            </a:endParaRPr>
          </a:p>
          <a:p>
            <a:pPr marL="45720" indent="0" fontAlgn="base">
              <a:buNone/>
            </a:pPr>
            <a:endParaRPr lang="en-US" sz="1600" dirty="0">
              <a:solidFill>
                <a:srgbClr val="FFC000"/>
              </a:solidFill>
            </a:endParaRPr>
          </a:p>
          <a:p>
            <a:pPr marL="45720" indent="0" fontAlgn="base">
              <a:buNone/>
            </a:pPr>
            <a:r>
              <a:rPr lang="en-US" sz="1600" dirty="0">
                <a:solidFill>
                  <a:srgbClr val="FFC000"/>
                </a:solidFill>
              </a:rPr>
              <a:t>    </a:t>
            </a:r>
          </a:p>
          <a:p>
            <a:pPr fontAlgn="base"/>
            <a:endParaRPr lang="en-US" sz="1400" dirty="0">
              <a:solidFill>
                <a:srgbClr val="FFC000"/>
              </a:solidFill>
            </a:endParaRPr>
          </a:p>
          <a:p>
            <a:pPr fontAlgn="base"/>
            <a:endParaRPr lang="en-US" sz="1400" dirty="0" smtClean="0">
              <a:solidFill>
                <a:srgbClr val="FFC000"/>
              </a:solidFill>
            </a:endParaRPr>
          </a:p>
          <a:p>
            <a:pPr fontAlgn="base"/>
            <a:endParaRPr lang="en-US" sz="1400" dirty="0">
              <a:solidFill>
                <a:srgbClr val="FFC000"/>
              </a:solidFill>
            </a:endParaRPr>
          </a:p>
          <a:p>
            <a:pPr fontAlgn="base"/>
            <a:endParaRPr lang="en-US" sz="1400" dirty="0" smtClean="0">
              <a:solidFill>
                <a:srgbClr val="FFC000"/>
              </a:solidFill>
            </a:endParaRPr>
          </a:p>
          <a:p>
            <a:pPr marL="45720" indent="0" fontAlgn="base">
              <a:buNone/>
            </a:pPr>
            <a:r>
              <a:rPr lang="en-US" sz="1400" dirty="0" smtClean="0">
                <a:solidFill>
                  <a:srgbClr val="FFC000"/>
                </a:solidFill>
              </a:rPr>
              <a:t>   </a:t>
            </a:r>
          </a:p>
          <a:p>
            <a:pPr marL="45720" indent="0" fontAlgn="base">
              <a:buNone/>
            </a:pPr>
            <a:r>
              <a:rPr lang="en-US" sz="1400" dirty="0" smtClean="0">
                <a:solidFill>
                  <a:srgbClr val="FFC000"/>
                </a:solidFill>
              </a:rPr>
              <a:t> SELECT </a:t>
            </a:r>
            <a:r>
              <a:rPr lang="en-US" sz="1400" dirty="0">
                <a:solidFill>
                  <a:srgbClr val="FFC000"/>
                </a:solidFill>
              </a:rPr>
              <a:t>NAME, DEPT_NAME FROM EMPLOYEE, DEPARTMENT WHERE </a:t>
            </a:r>
            <a:r>
              <a:rPr lang="en-US" sz="1400" dirty="0" smtClean="0">
                <a:solidFill>
                  <a:srgbClr val="FFC000"/>
                </a:solidFill>
              </a:rPr>
              <a:t>         	EMPLOYEE.NAME </a:t>
            </a:r>
            <a:r>
              <a:rPr lang="en-US" sz="1400" dirty="0">
                <a:solidFill>
                  <a:srgbClr val="FFC000"/>
                </a:solidFill>
              </a:rPr>
              <a:t>= DEPARTMENT.EMP_NAME;</a:t>
            </a:r>
            <a:endParaRPr lang="en-US" sz="1400" dirty="0"/>
          </a:p>
          <a:p>
            <a:pPr marL="45720" indent="0" fontAlgn="base">
              <a:buNone/>
            </a:pPr>
            <a:endParaRPr lang="en-US" sz="1600" dirty="0">
              <a:solidFill>
                <a:srgbClr val="FFC000"/>
              </a:solidFill>
            </a:endParaRPr>
          </a:p>
          <a:p>
            <a:pPr fontAlgn="base"/>
            <a:endParaRPr lang="en-US" sz="1900" dirty="0" smtClean="0"/>
          </a:p>
          <a:p>
            <a:pPr fontAlgn="base"/>
            <a:endParaRPr lang="en-US" sz="1900" dirty="0" smtClean="0"/>
          </a:p>
        </p:txBody>
      </p:sp>
      <p:sp>
        <p:nvSpPr>
          <p:cNvPr id="4" name="Footer Placeholder 3"/>
          <p:cNvSpPr>
            <a:spLocks noGrp="1"/>
          </p:cNvSpPr>
          <p:nvPr>
            <p:ph type="ftr" sz="quarter" idx="11"/>
          </p:nvPr>
        </p:nvSpPr>
        <p:spPr>
          <a:xfrm>
            <a:off x="2514600" y="62991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82" y="4623089"/>
            <a:ext cx="5077146" cy="154911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082" y="1752600"/>
            <a:ext cx="5767518" cy="2133600"/>
          </a:xfrm>
          <a:prstGeom prst="rect">
            <a:avLst/>
          </a:prstGeom>
        </p:spPr>
      </p:pic>
    </p:spTree>
    <p:extLst>
      <p:ext uri="{BB962C8B-B14F-4D97-AF65-F5344CB8AC3E}">
        <p14:creationId xmlns:p14="http://schemas.microsoft.com/office/powerpoint/2010/main" val="1717587258"/>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1999"/>
            <a:ext cx="7835900" cy="5334001"/>
          </a:xfrm>
        </p:spPr>
        <p:txBody>
          <a:bodyPr>
            <a:noAutofit/>
          </a:bodyPr>
          <a:lstStyle/>
          <a:p>
            <a:r>
              <a:rPr lang="en-US" sz="2600" dirty="0"/>
              <a:t>There are different types of joins available in </a:t>
            </a:r>
            <a:r>
              <a:rPr lang="en-US" sz="2600" dirty="0" smtClean="0"/>
              <a:t>SQL. </a:t>
            </a:r>
          </a:p>
          <a:p>
            <a:pPr lvl="1"/>
            <a:r>
              <a:rPr lang="en-US" sz="2200" dirty="0" smtClean="0"/>
              <a:t>INNER JOIN − </a:t>
            </a:r>
            <a:r>
              <a:rPr lang="en-US" sz="2000" dirty="0" smtClean="0"/>
              <a:t>returns rows when there is a match in both tables.</a:t>
            </a:r>
          </a:p>
          <a:p>
            <a:pPr lvl="1"/>
            <a:r>
              <a:rPr lang="en-US" sz="2200" dirty="0" smtClean="0"/>
              <a:t>LEFT </a:t>
            </a:r>
            <a:r>
              <a:rPr lang="en-US" sz="2200" dirty="0"/>
              <a:t>JOIN − </a:t>
            </a:r>
            <a:r>
              <a:rPr lang="en-US" sz="2000" dirty="0"/>
              <a:t>returns all rows from the left table, even if there are no matches in the right table.</a:t>
            </a:r>
          </a:p>
          <a:p>
            <a:pPr lvl="1"/>
            <a:r>
              <a:rPr lang="en-US" sz="2200" dirty="0"/>
              <a:t>RIGHT JOIN − </a:t>
            </a:r>
            <a:r>
              <a:rPr lang="en-US" sz="2000" dirty="0"/>
              <a:t>returns all rows from the right table, even if there are no matches in the left table.</a:t>
            </a:r>
          </a:p>
          <a:p>
            <a:pPr lvl="1"/>
            <a:r>
              <a:rPr lang="en-US" sz="2200" dirty="0"/>
              <a:t>FULL JOIN − </a:t>
            </a:r>
            <a:r>
              <a:rPr lang="en-US" sz="2000" dirty="0"/>
              <a:t>returns rows when there is a match in one of the tables.</a:t>
            </a:r>
          </a:p>
          <a:p>
            <a:pPr lvl="1"/>
            <a:r>
              <a:rPr lang="en-US" sz="2200" dirty="0"/>
              <a:t>SELF JOIN − </a:t>
            </a:r>
            <a:r>
              <a:rPr lang="en-US" sz="2000" dirty="0"/>
              <a:t>is used to join a table to itself as if the table were two tables, temporarily renaming at least one table in the SQL statement.</a:t>
            </a:r>
          </a:p>
          <a:p>
            <a:pPr lvl="1"/>
            <a:r>
              <a:rPr lang="en-US" sz="2200" dirty="0"/>
              <a:t>CARTESIAN JOIN − </a:t>
            </a:r>
            <a:r>
              <a:rPr lang="en-US" sz="2000" dirty="0"/>
              <a:t>returns the Cartesian product of the sets of records from the two or more joined tables.</a:t>
            </a:r>
          </a:p>
          <a:p>
            <a:pPr marL="45720" indent="0" fontAlgn="base">
              <a:buNone/>
            </a:pPr>
            <a:endParaRPr lang="en-US" sz="1600" dirty="0">
              <a:solidFill>
                <a:srgbClr val="FFC000"/>
              </a:solidFill>
            </a:endParaRPr>
          </a:p>
          <a:p>
            <a:pPr fontAlgn="base"/>
            <a:endParaRPr lang="en-US" sz="1900" dirty="0" smtClean="0"/>
          </a:p>
          <a:p>
            <a:pPr fontAlgn="base"/>
            <a:endParaRPr lang="en-US" sz="1900" dirty="0" smtClean="0"/>
          </a:p>
        </p:txBody>
      </p:sp>
      <p:sp>
        <p:nvSpPr>
          <p:cNvPr id="4" name="Footer Placeholder 3"/>
          <p:cNvSpPr>
            <a:spLocks noGrp="1"/>
          </p:cNvSpPr>
          <p:nvPr>
            <p:ph type="ftr" sz="quarter" idx="11"/>
          </p:nvPr>
        </p:nvSpPr>
        <p:spPr>
          <a:xfrm>
            <a:off x="2514600" y="62991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630733313"/>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486400"/>
          </a:xfrm>
        </p:spPr>
        <p:txBody>
          <a:bodyPr>
            <a:noAutofit/>
          </a:bodyPr>
          <a:lstStyle/>
          <a:p>
            <a:pPr fontAlgn="base"/>
            <a:r>
              <a:rPr lang="en-US" sz="1900" dirty="0" smtClean="0"/>
              <a:t>INNER JOIN EXAMPLE</a:t>
            </a:r>
          </a:p>
          <a:p>
            <a:pPr marL="320040" lvl="1" indent="0" fontAlgn="base">
              <a:buNone/>
            </a:pPr>
            <a:r>
              <a:rPr lang="en-US" sz="1500" dirty="0">
                <a:solidFill>
                  <a:srgbClr val="FFC000"/>
                </a:solidFill>
              </a:rPr>
              <a:t>SELECT * FROM </a:t>
            </a:r>
            <a:r>
              <a:rPr lang="en-US" sz="1500" dirty="0" smtClean="0">
                <a:solidFill>
                  <a:srgbClr val="FFC000"/>
                </a:solidFill>
              </a:rPr>
              <a:t>employee INNER </a:t>
            </a:r>
            <a:r>
              <a:rPr lang="en-US" sz="1500" dirty="0">
                <a:solidFill>
                  <a:srgbClr val="FFC000"/>
                </a:solidFill>
              </a:rPr>
              <a:t>JOIN </a:t>
            </a:r>
            <a:r>
              <a:rPr lang="en-US" sz="1500" dirty="0" smtClean="0">
                <a:solidFill>
                  <a:srgbClr val="FFC000"/>
                </a:solidFill>
              </a:rPr>
              <a:t>department </a:t>
            </a:r>
            <a:r>
              <a:rPr lang="en-US" sz="1500" dirty="0">
                <a:solidFill>
                  <a:srgbClr val="FFC000"/>
                </a:solidFill>
              </a:rPr>
              <a:t>ON </a:t>
            </a:r>
            <a:r>
              <a:rPr lang="en-US" sz="1500" dirty="0" smtClean="0">
                <a:solidFill>
                  <a:srgbClr val="FFC000"/>
                </a:solidFill>
              </a:rPr>
              <a:t>(employee.name </a:t>
            </a:r>
            <a:r>
              <a:rPr lang="en-US" sz="1500" dirty="0">
                <a:solidFill>
                  <a:srgbClr val="FFC000"/>
                </a:solidFill>
              </a:rPr>
              <a:t>= </a:t>
            </a:r>
            <a:r>
              <a:rPr lang="en-US" sz="1500" dirty="0" smtClean="0">
                <a:solidFill>
                  <a:srgbClr val="FFC000"/>
                </a:solidFill>
              </a:rPr>
              <a:t>department.emp_name);</a:t>
            </a:r>
            <a:endParaRPr lang="en-US" sz="1500" dirty="0">
              <a:solidFill>
                <a:srgbClr val="FFC000"/>
              </a:solidFill>
            </a:endParaRPr>
          </a:p>
          <a:p>
            <a:pPr fontAlgn="base"/>
            <a:endParaRPr lang="en-US" sz="1900" dirty="0" smtClean="0"/>
          </a:p>
          <a:p>
            <a:pPr fontAlgn="base"/>
            <a:endParaRPr lang="en-US" sz="1800" dirty="0" smtClean="0"/>
          </a:p>
          <a:p>
            <a:pPr fontAlgn="base"/>
            <a:endParaRPr lang="en-US" sz="1800" dirty="0" smtClean="0"/>
          </a:p>
          <a:p>
            <a:pPr fontAlgn="base"/>
            <a:endParaRPr lang="en-US" sz="1800" dirty="0" smtClean="0"/>
          </a:p>
          <a:p>
            <a:pPr fontAlgn="base"/>
            <a:endParaRPr lang="en-US" sz="1800" dirty="0"/>
          </a:p>
          <a:p>
            <a:pPr fontAlgn="base"/>
            <a:r>
              <a:rPr lang="en-US" sz="1800" dirty="0" smtClean="0"/>
              <a:t>LEFT JOIN EXAMPLE</a:t>
            </a:r>
          </a:p>
          <a:p>
            <a:pPr marL="45720" lvl="1" indent="0" fontAlgn="base">
              <a:buNone/>
            </a:pPr>
            <a:r>
              <a:rPr lang="en-US" sz="1500" dirty="0">
                <a:solidFill>
                  <a:srgbClr val="FFC000"/>
                </a:solidFill>
              </a:rPr>
              <a:t> </a:t>
            </a:r>
            <a:r>
              <a:rPr lang="en-US" sz="1500" dirty="0" smtClean="0">
                <a:solidFill>
                  <a:srgbClr val="FFC000"/>
                </a:solidFill>
              </a:rPr>
              <a:t>   SELECT </a:t>
            </a:r>
            <a:r>
              <a:rPr lang="en-US" sz="1500" dirty="0">
                <a:solidFill>
                  <a:srgbClr val="FFC000"/>
                </a:solidFill>
              </a:rPr>
              <a:t>* FROM employee </a:t>
            </a:r>
            <a:r>
              <a:rPr lang="en-US" sz="1500" dirty="0" smtClean="0">
                <a:solidFill>
                  <a:srgbClr val="FFC000"/>
                </a:solidFill>
              </a:rPr>
              <a:t>LEFT </a:t>
            </a:r>
            <a:r>
              <a:rPr lang="en-US" sz="1500" dirty="0">
                <a:solidFill>
                  <a:srgbClr val="FFC000"/>
                </a:solidFill>
              </a:rPr>
              <a:t>JOIN department ON (employee.name = </a:t>
            </a:r>
            <a:r>
              <a:rPr lang="en-US" sz="1500" dirty="0" smtClean="0">
                <a:solidFill>
                  <a:srgbClr val="FFC000"/>
                </a:solidFill>
              </a:rPr>
              <a:t> department.emp_name</a:t>
            </a:r>
            <a:r>
              <a:rPr lang="en-US" sz="1500" dirty="0">
                <a:solidFill>
                  <a:srgbClr val="FFC000"/>
                </a:solidFill>
              </a:rPr>
              <a:t>);</a:t>
            </a:r>
          </a:p>
          <a:p>
            <a:pPr fontAlgn="base"/>
            <a:endParaRPr lang="en-US" sz="1800" dirty="0"/>
          </a:p>
          <a:p>
            <a:pPr marL="45720" indent="0" fontAlgn="base">
              <a:buNone/>
            </a:pPr>
            <a:endParaRPr lang="en-US" sz="1600" dirty="0" smtClean="0"/>
          </a:p>
          <a:p>
            <a:pPr marL="45720" indent="0" fontAlgn="base">
              <a:buNone/>
            </a:pPr>
            <a:endParaRPr lang="en-US" sz="1600" dirty="0"/>
          </a:p>
          <a:p>
            <a:pPr fontAlgn="base"/>
            <a:endParaRPr lang="en-US" sz="1600" dirty="0" smtClean="0"/>
          </a:p>
          <a:p>
            <a:pPr fontAlgn="base"/>
            <a:endParaRPr lang="en-US" sz="1600" dirty="0" smtClean="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29" y="1745080"/>
            <a:ext cx="7378701" cy="139341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29" y="4367213"/>
            <a:ext cx="7336981" cy="1652587"/>
          </a:xfrm>
          <a:prstGeom prst="rect">
            <a:avLst/>
          </a:prstGeom>
        </p:spPr>
      </p:pic>
    </p:spTree>
    <p:extLst>
      <p:ext uri="{BB962C8B-B14F-4D97-AF65-F5344CB8AC3E}">
        <p14:creationId xmlns:p14="http://schemas.microsoft.com/office/powerpoint/2010/main" val="972648158"/>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1999"/>
            <a:ext cx="8382000" cy="5486401"/>
          </a:xfrm>
        </p:spPr>
        <p:txBody>
          <a:bodyPr>
            <a:noAutofit/>
          </a:bodyPr>
          <a:lstStyle/>
          <a:p>
            <a:pPr fontAlgn="base"/>
            <a:r>
              <a:rPr lang="en-US" sz="1900" dirty="0" smtClean="0"/>
              <a:t>RIGHT JOIN EXAMPLE</a:t>
            </a:r>
          </a:p>
          <a:p>
            <a:pPr marL="320040" lvl="1" indent="0" fontAlgn="base">
              <a:buNone/>
            </a:pPr>
            <a:r>
              <a:rPr lang="en-US" sz="1500" dirty="0">
                <a:solidFill>
                  <a:srgbClr val="FFC000"/>
                </a:solidFill>
              </a:rPr>
              <a:t>SELECT * FROM </a:t>
            </a:r>
            <a:r>
              <a:rPr lang="en-US" sz="1500" dirty="0" smtClean="0">
                <a:solidFill>
                  <a:srgbClr val="FFC000"/>
                </a:solidFill>
              </a:rPr>
              <a:t>employee RIGHT </a:t>
            </a:r>
            <a:r>
              <a:rPr lang="en-US" sz="1500" dirty="0">
                <a:solidFill>
                  <a:srgbClr val="FFC000"/>
                </a:solidFill>
              </a:rPr>
              <a:t>JOIN </a:t>
            </a:r>
            <a:r>
              <a:rPr lang="en-US" sz="1500" dirty="0" smtClean="0">
                <a:solidFill>
                  <a:srgbClr val="FFC000"/>
                </a:solidFill>
              </a:rPr>
              <a:t>department </a:t>
            </a:r>
            <a:r>
              <a:rPr lang="en-US" sz="1500" dirty="0">
                <a:solidFill>
                  <a:srgbClr val="FFC000"/>
                </a:solidFill>
              </a:rPr>
              <a:t>ON </a:t>
            </a:r>
            <a:r>
              <a:rPr lang="en-US" sz="1500" dirty="0" smtClean="0">
                <a:solidFill>
                  <a:srgbClr val="FFC000"/>
                </a:solidFill>
              </a:rPr>
              <a:t>(employee.name </a:t>
            </a:r>
            <a:r>
              <a:rPr lang="en-US" sz="1500" dirty="0">
                <a:solidFill>
                  <a:srgbClr val="FFC000"/>
                </a:solidFill>
              </a:rPr>
              <a:t>= </a:t>
            </a:r>
            <a:r>
              <a:rPr lang="en-US" sz="1500" dirty="0" smtClean="0">
                <a:solidFill>
                  <a:srgbClr val="FFC000"/>
                </a:solidFill>
              </a:rPr>
              <a:t>department.emp_name);</a:t>
            </a:r>
            <a:endParaRPr lang="en-US" sz="1500" dirty="0">
              <a:solidFill>
                <a:srgbClr val="FFC000"/>
              </a:solidFill>
            </a:endParaRPr>
          </a:p>
          <a:p>
            <a:pPr fontAlgn="base"/>
            <a:endParaRPr lang="en-US" sz="1900" dirty="0" smtClean="0"/>
          </a:p>
          <a:p>
            <a:pPr fontAlgn="base"/>
            <a:endParaRPr lang="en-US" sz="1800" dirty="0" smtClean="0"/>
          </a:p>
          <a:p>
            <a:pPr fontAlgn="base"/>
            <a:endParaRPr lang="en-US" sz="1800" dirty="0" smtClean="0"/>
          </a:p>
          <a:p>
            <a:pPr fontAlgn="base"/>
            <a:endParaRPr lang="en-US" sz="1800" dirty="0" smtClean="0"/>
          </a:p>
          <a:p>
            <a:pPr fontAlgn="base"/>
            <a:endParaRPr lang="en-US" sz="1800" dirty="0"/>
          </a:p>
          <a:p>
            <a:pPr fontAlgn="base"/>
            <a:r>
              <a:rPr lang="en-US" sz="1800" dirty="0" smtClean="0"/>
              <a:t>FULL JOIN EXAMPLE</a:t>
            </a:r>
          </a:p>
          <a:p>
            <a:pPr marL="45720" lvl="1" indent="0" fontAlgn="base">
              <a:buNone/>
            </a:pPr>
            <a:r>
              <a:rPr lang="en-US" sz="1500" dirty="0">
                <a:solidFill>
                  <a:srgbClr val="FFC000"/>
                </a:solidFill>
              </a:rPr>
              <a:t> </a:t>
            </a:r>
            <a:r>
              <a:rPr lang="en-US" sz="1500" dirty="0" smtClean="0">
                <a:solidFill>
                  <a:srgbClr val="FFC000"/>
                </a:solidFill>
              </a:rPr>
              <a:t>   SELECT </a:t>
            </a:r>
            <a:r>
              <a:rPr lang="en-US" sz="1500" dirty="0">
                <a:solidFill>
                  <a:srgbClr val="FFC000"/>
                </a:solidFill>
              </a:rPr>
              <a:t>* FROM employee </a:t>
            </a:r>
            <a:r>
              <a:rPr lang="en-US" sz="1500" dirty="0" smtClean="0">
                <a:solidFill>
                  <a:srgbClr val="FFC000"/>
                </a:solidFill>
              </a:rPr>
              <a:t>FULL </a:t>
            </a:r>
            <a:r>
              <a:rPr lang="en-US" sz="1500" dirty="0">
                <a:solidFill>
                  <a:srgbClr val="FFC000"/>
                </a:solidFill>
              </a:rPr>
              <a:t>JOIN department ON (employee.name = </a:t>
            </a:r>
            <a:r>
              <a:rPr lang="en-US" sz="1500" dirty="0" smtClean="0">
                <a:solidFill>
                  <a:srgbClr val="FFC000"/>
                </a:solidFill>
              </a:rPr>
              <a:t> department.emp_name</a:t>
            </a:r>
            <a:r>
              <a:rPr lang="en-US" sz="1500" dirty="0">
                <a:solidFill>
                  <a:srgbClr val="FFC000"/>
                </a:solidFill>
              </a:rPr>
              <a:t>);</a:t>
            </a:r>
          </a:p>
          <a:p>
            <a:pPr fontAlgn="base"/>
            <a:endParaRPr lang="en-US" sz="1800" dirty="0"/>
          </a:p>
          <a:p>
            <a:pPr marL="45720" indent="0" fontAlgn="base">
              <a:buNone/>
            </a:pPr>
            <a:endParaRPr lang="en-US" sz="1600" dirty="0" smtClean="0"/>
          </a:p>
          <a:p>
            <a:pPr marL="45720" indent="0" fontAlgn="base">
              <a:buNone/>
            </a:pPr>
            <a:endParaRPr lang="en-US" sz="1600" dirty="0"/>
          </a:p>
          <a:p>
            <a:pPr fontAlgn="base"/>
            <a:endParaRPr lang="en-US" sz="1600" dirty="0" smtClean="0"/>
          </a:p>
          <a:p>
            <a:pPr fontAlgn="base"/>
            <a:endParaRPr lang="en-US" sz="1600" dirty="0" smtClean="0"/>
          </a:p>
        </p:txBody>
      </p:sp>
      <p:sp>
        <p:nvSpPr>
          <p:cNvPr id="4" name="Footer Placeholder 3"/>
          <p:cNvSpPr>
            <a:spLocks noGrp="1"/>
          </p:cNvSpPr>
          <p:nvPr>
            <p:ph type="ftr" sz="quarter" idx="11"/>
          </p:nvPr>
        </p:nvSpPr>
        <p:spPr>
          <a:xfrm>
            <a:off x="2514600" y="630363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29" y="1745080"/>
            <a:ext cx="7378701" cy="139341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29" y="4384338"/>
            <a:ext cx="7400471" cy="1711661"/>
          </a:xfrm>
          <a:prstGeom prst="rect">
            <a:avLst/>
          </a:prstGeom>
        </p:spPr>
      </p:pic>
    </p:spTree>
    <p:extLst>
      <p:ext uri="{BB962C8B-B14F-4D97-AF65-F5344CB8AC3E}">
        <p14:creationId xmlns:p14="http://schemas.microsoft.com/office/powerpoint/2010/main" val="2102657528"/>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651500"/>
          </a:xfrm>
        </p:spPr>
        <p:txBody>
          <a:bodyPr>
            <a:noAutofit/>
          </a:bodyPr>
          <a:lstStyle/>
          <a:p>
            <a:pPr fontAlgn="base"/>
            <a:r>
              <a:rPr lang="en-US" sz="1900" dirty="0" smtClean="0"/>
              <a:t>Retrieve data from two tables.</a:t>
            </a:r>
          </a:p>
          <a:p>
            <a:pPr marL="320040" lvl="1" indent="0" fontAlgn="base">
              <a:buNone/>
            </a:pPr>
            <a:r>
              <a:rPr lang="en-US" sz="1400" dirty="0">
                <a:solidFill>
                  <a:srgbClr val="FFC000"/>
                </a:solidFill>
              </a:rPr>
              <a:t>SELECT DISTINCT age FROM EMPLOYEE;</a:t>
            </a:r>
            <a:endParaRPr lang="en-US" sz="1400" dirty="0" smtClean="0">
              <a:solidFill>
                <a:srgbClr val="FFC000"/>
              </a:solidFill>
            </a:endParaRPr>
          </a:p>
          <a:p>
            <a:pPr marL="320040" lvl="1" indent="0" fontAlgn="base">
              <a:buNone/>
            </a:pPr>
            <a:endParaRPr lang="en-US" sz="1600" dirty="0"/>
          </a:p>
          <a:p>
            <a:pPr fontAlgn="base"/>
            <a:endParaRPr lang="en-US" sz="1900" dirty="0" smtClean="0"/>
          </a:p>
          <a:p>
            <a:pPr fontAlgn="base"/>
            <a:endParaRPr lang="en-US" sz="1800" dirty="0" smtClean="0"/>
          </a:p>
          <a:p>
            <a:pPr fontAlgn="base"/>
            <a:endParaRPr lang="en-US" sz="1800" dirty="0" smtClean="0"/>
          </a:p>
          <a:p>
            <a:pPr fontAlgn="base"/>
            <a:r>
              <a:rPr lang="en-US" sz="1800" dirty="0" smtClean="0"/>
              <a:t>Select particular </a:t>
            </a:r>
            <a:r>
              <a:rPr lang="en-US" sz="1800" dirty="0"/>
              <a:t>rows where the function's result meets some condition</a:t>
            </a:r>
            <a:r>
              <a:rPr lang="en-US" sz="1800" dirty="0" smtClean="0"/>
              <a:t>.</a:t>
            </a:r>
          </a:p>
          <a:p>
            <a:pPr marL="45720" indent="0" fontAlgn="base">
              <a:buNone/>
            </a:pPr>
            <a:r>
              <a:rPr lang="en-US" sz="1600" dirty="0" smtClean="0"/>
              <a:t>    </a:t>
            </a:r>
            <a:r>
              <a:rPr lang="en-US" sz="1400" dirty="0">
                <a:solidFill>
                  <a:srgbClr val="FFC000"/>
                </a:solidFill>
              </a:rPr>
              <a:t>SELECT NAME FROM </a:t>
            </a:r>
            <a:r>
              <a:rPr lang="en-US" sz="1400" dirty="0" smtClean="0">
                <a:solidFill>
                  <a:srgbClr val="FFC000"/>
                </a:solidFill>
              </a:rPr>
              <a:t>EMPLOYEE </a:t>
            </a:r>
            <a:r>
              <a:rPr lang="en-US" sz="1400" dirty="0">
                <a:solidFill>
                  <a:srgbClr val="FFC000"/>
                </a:solidFill>
              </a:rPr>
              <a:t>GROUP BY name HAVING count(name) &gt; 1</a:t>
            </a:r>
            <a:r>
              <a:rPr lang="en-US" sz="1400" dirty="0" smtClean="0">
                <a:solidFill>
                  <a:srgbClr val="FFC000"/>
                </a:solidFill>
              </a:rPr>
              <a:t>;</a:t>
            </a:r>
          </a:p>
          <a:p>
            <a:pPr marL="45720" indent="0" fontAlgn="base">
              <a:buNone/>
            </a:pPr>
            <a:endParaRPr lang="en-US" sz="1600" dirty="0" smtClean="0"/>
          </a:p>
          <a:p>
            <a:pPr marL="45720" indent="0" fontAlgn="base">
              <a:buNone/>
            </a:pPr>
            <a:endParaRPr lang="en-US" sz="1600" dirty="0"/>
          </a:p>
          <a:p>
            <a:pPr fontAlgn="base"/>
            <a:endParaRPr lang="en-US" sz="1600" dirty="0" smtClean="0"/>
          </a:p>
          <a:p>
            <a:pPr fontAlgn="base"/>
            <a:r>
              <a:rPr lang="en-US" sz="1600" dirty="0" smtClean="0"/>
              <a:t>Delete row from table</a:t>
            </a:r>
          </a:p>
          <a:p>
            <a:pPr marL="45720" indent="0" fontAlgn="base">
              <a:buNone/>
            </a:pPr>
            <a:r>
              <a:rPr lang="en-US" sz="1600" dirty="0" smtClean="0"/>
              <a:t>    </a:t>
            </a:r>
            <a:r>
              <a:rPr lang="en-US" sz="1400" dirty="0" smtClean="0">
                <a:solidFill>
                  <a:srgbClr val="FFC000"/>
                </a:solidFill>
              </a:rPr>
              <a:t>DELETE FROM </a:t>
            </a:r>
            <a:r>
              <a:rPr lang="en-US" sz="1400" dirty="0">
                <a:solidFill>
                  <a:srgbClr val="FFC000"/>
                </a:solidFill>
              </a:rPr>
              <a:t>EMPLOYEE WHERE ID = 2</a:t>
            </a:r>
            <a:r>
              <a:rPr lang="en-US" sz="1400" dirty="0" smtClean="0">
                <a:solidFill>
                  <a:srgbClr val="FFC000"/>
                </a:solidFill>
              </a:rPr>
              <a:t>;</a:t>
            </a:r>
          </a:p>
          <a:p>
            <a:pPr marL="45720" indent="0" fontAlgn="base">
              <a:buNone/>
            </a:pPr>
            <a:r>
              <a:rPr lang="en-US" sz="1400" dirty="0">
                <a:solidFill>
                  <a:srgbClr val="FFC000"/>
                </a:solidFill>
              </a:rPr>
              <a:t> </a:t>
            </a:r>
            <a:r>
              <a:rPr lang="en-US" sz="1400" dirty="0" smtClean="0">
                <a:solidFill>
                  <a:srgbClr val="FFC000"/>
                </a:solidFill>
              </a:rPr>
              <a:t>   SELECT * FROM EMPLOYEE;</a:t>
            </a:r>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47800"/>
            <a:ext cx="3200400" cy="10119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29" y="3352801"/>
            <a:ext cx="3450771" cy="79085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029" y="5129213"/>
            <a:ext cx="4288972" cy="11160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729" y="4453544"/>
            <a:ext cx="3450771" cy="341968"/>
          </a:xfrm>
          <a:prstGeom prst="rect">
            <a:avLst/>
          </a:prstGeom>
        </p:spPr>
      </p:pic>
    </p:spTree>
    <p:extLst>
      <p:ext uri="{BB962C8B-B14F-4D97-AF65-F5344CB8AC3E}">
        <p14:creationId xmlns:p14="http://schemas.microsoft.com/office/powerpoint/2010/main" val="90553110"/>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651500"/>
          </a:xfrm>
        </p:spPr>
        <p:txBody>
          <a:bodyPr>
            <a:noAutofit/>
          </a:bodyPr>
          <a:lstStyle/>
          <a:p>
            <a:pPr fontAlgn="base"/>
            <a:r>
              <a:rPr lang="en-US" sz="1900" dirty="0" smtClean="0"/>
              <a:t>Delete all rows from table.</a:t>
            </a:r>
          </a:p>
          <a:p>
            <a:pPr marL="320040" lvl="1" indent="0" fontAlgn="base">
              <a:buNone/>
            </a:pPr>
            <a:r>
              <a:rPr lang="en-US" sz="1400" dirty="0">
                <a:solidFill>
                  <a:srgbClr val="FFC000"/>
                </a:solidFill>
              </a:rPr>
              <a:t>DELETE FROM </a:t>
            </a:r>
            <a:r>
              <a:rPr lang="en-US" sz="1400" dirty="0" smtClean="0">
                <a:solidFill>
                  <a:srgbClr val="FFC000"/>
                </a:solidFill>
              </a:rPr>
              <a:t>EMPLOYEE;</a:t>
            </a:r>
            <a:endParaRPr lang="en-US" sz="1400" dirty="0"/>
          </a:p>
          <a:p>
            <a:pPr fontAlgn="base"/>
            <a:endParaRPr lang="en-US" sz="1900" dirty="0" smtClean="0"/>
          </a:p>
          <a:p>
            <a:pPr fontAlgn="base"/>
            <a:endParaRPr lang="en-US" sz="1800" dirty="0" smtClean="0"/>
          </a:p>
          <a:p>
            <a:pPr fontAlgn="base"/>
            <a:endParaRPr lang="en-US" sz="1800" dirty="0" smtClean="0"/>
          </a:p>
          <a:p>
            <a:pPr fontAlgn="base"/>
            <a:r>
              <a:rPr lang="en-US" sz="1800" dirty="0" smtClean="0"/>
              <a:t>Delete the entire table.</a:t>
            </a:r>
          </a:p>
          <a:p>
            <a:pPr marL="45720" indent="0" fontAlgn="base">
              <a:buNone/>
            </a:pPr>
            <a:r>
              <a:rPr lang="en-US" sz="1600" dirty="0" smtClean="0"/>
              <a:t>    </a:t>
            </a:r>
            <a:r>
              <a:rPr lang="en-US" sz="1400" dirty="0" smtClean="0">
                <a:solidFill>
                  <a:srgbClr val="FFC000"/>
                </a:solidFill>
              </a:rPr>
              <a:t>DROP TABLE EMPLOYEE;</a:t>
            </a:r>
            <a:endParaRPr lang="en-US" sz="1400" dirty="0" smtClean="0"/>
          </a:p>
          <a:p>
            <a:pPr marL="45720" indent="0" fontAlgn="base">
              <a:buNone/>
            </a:pPr>
            <a:endParaRPr lang="en-US" sz="1600" dirty="0" smtClean="0"/>
          </a:p>
          <a:p>
            <a:pPr marL="45720" indent="0" fontAlgn="base">
              <a:buNone/>
            </a:pPr>
            <a:endParaRPr lang="en-US" sz="1600" dirty="0"/>
          </a:p>
          <a:p>
            <a:pPr fontAlgn="base"/>
            <a:endParaRPr lang="en-US" sz="1600" dirty="0" smtClean="0"/>
          </a:p>
          <a:p>
            <a:pPr fontAlgn="base"/>
            <a:r>
              <a:rPr lang="en-US" sz="1600" dirty="0" smtClean="0"/>
              <a:t>Delete the entire database.</a:t>
            </a:r>
          </a:p>
          <a:p>
            <a:pPr marL="45720" indent="0" fontAlgn="base">
              <a:buNone/>
            </a:pPr>
            <a:r>
              <a:rPr lang="en-US" sz="1600" dirty="0" smtClean="0">
                <a:solidFill>
                  <a:srgbClr val="FFC000"/>
                </a:solidFill>
              </a:rPr>
              <a:t>   </a:t>
            </a:r>
            <a:r>
              <a:rPr lang="en-US" sz="1400" dirty="0" smtClean="0">
                <a:solidFill>
                  <a:srgbClr val="FFC000"/>
                </a:solidFill>
              </a:rPr>
              <a:t>DROP DATABASE COMPANY;</a:t>
            </a:r>
          </a:p>
        </p:txBody>
      </p:sp>
      <p:sp>
        <p:nvSpPr>
          <p:cNvPr id="4" name="Footer Placeholder 3"/>
          <p:cNvSpPr>
            <a:spLocks noGrp="1"/>
          </p:cNvSpPr>
          <p:nvPr>
            <p:ph type="ftr" sz="quarter" idx="11"/>
          </p:nvPr>
        </p:nvSpPr>
        <p:spPr>
          <a:xfrm>
            <a:off x="2438400" y="61849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28" y="3199606"/>
            <a:ext cx="4304835" cy="381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72" y="1504055"/>
            <a:ext cx="4301206" cy="52794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628" y="4666059"/>
            <a:ext cx="4304835" cy="661987"/>
          </a:xfrm>
          <a:prstGeom prst="rect">
            <a:avLst/>
          </a:prstGeom>
        </p:spPr>
      </p:pic>
    </p:spTree>
    <p:extLst>
      <p:ext uri="{BB962C8B-B14F-4D97-AF65-F5344CB8AC3E}">
        <p14:creationId xmlns:p14="http://schemas.microsoft.com/office/powerpoint/2010/main" val="1789972083"/>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Postgres DB</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738" y="914400"/>
            <a:ext cx="7872305" cy="5181600"/>
          </a:xfrm>
        </p:spPr>
      </p:pic>
      <p:sp>
        <p:nvSpPr>
          <p:cNvPr id="4" name="Footer Placeholder 3"/>
          <p:cNvSpPr>
            <a:spLocks noGrp="1"/>
          </p:cNvSpPr>
          <p:nvPr>
            <p:ph type="ftr" sz="quarter" idx="11"/>
          </p:nvPr>
        </p:nvSpPr>
        <p:spPr>
          <a:xfrm>
            <a:off x="19050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50578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24802831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a:t>
            </a:r>
            <a:r>
              <a:rPr lang="en-US" dirty="0"/>
              <a:t>Postgres DB</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172" y="1272487"/>
            <a:ext cx="6934200" cy="4495800"/>
          </a:xfrm>
        </p:spPr>
      </p:pic>
      <p:sp>
        <p:nvSpPr>
          <p:cNvPr id="4" name="Footer Placeholder 3"/>
          <p:cNvSpPr>
            <a:spLocks noGrp="1"/>
          </p:cNvSpPr>
          <p:nvPr>
            <p:ph type="ftr" sz="quarter" idx="11"/>
          </p:nvPr>
        </p:nvSpPr>
        <p:spPr>
          <a:xfrm>
            <a:off x="19050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20868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77666451"/>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TestNG</a:t>
            </a:r>
            <a:endParaRPr lang="en-US" dirty="0"/>
          </a:p>
        </p:txBody>
      </p:sp>
      <p:sp>
        <p:nvSpPr>
          <p:cNvPr id="6" name="Content Placeholder 2"/>
          <p:cNvSpPr>
            <a:spLocks noGrp="1"/>
          </p:cNvSpPr>
          <p:nvPr>
            <p:ph idx="1"/>
          </p:nvPr>
        </p:nvSpPr>
        <p:spPr>
          <a:xfrm>
            <a:off x="228600" y="762000"/>
            <a:ext cx="8077200" cy="5651500"/>
          </a:xfrm>
        </p:spPr>
        <p:txBody>
          <a:bodyPr>
            <a:noAutofit/>
          </a:bodyPr>
          <a:lstStyle/>
          <a:p>
            <a:r>
              <a:rPr lang="en-US" sz="1650" dirty="0" smtClean="0"/>
              <a:t>TestNG </a:t>
            </a:r>
            <a:r>
              <a:rPr lang="en-US" sz="1650" dirty="0"/>
              <a:t>is a testing framework designed to simplify a broad range of testing needs, from unit testing (testing a class in isolation of the others) to integration testing (testing entire systems made of several classes, several packages and even several external frameworks, such as application servers</a:t>
            </a:r>
            <a:r>
              <a:rPr lang="en-US" sz="1650" dirty="0" smtClean="0"/>
              <a:t>).</a:t>
            </a:r>
          </a:p>
          <a:p>
            <a:r>
              <a:rPr lang="en-US" sz="1650" dirty="0" smtClean="0"/>
              <a:t>TestNG was created/built due to lot of limitations of JUnit.</a:t>
            </a:r>
          </a:p>
          <a:p>
            <a:r>
              <a:rPr lang="en-US" sz="1650" dirty="0" smtClean="0"/>
              <a:t>TestNG comprises all the features of Junit and adds more features of its own for testing.</a:t>
            </a:r>
          </a:p>
          <a:p>
            <a:r>
              <a:rPr lang="en-US" sz="1650" dirty="0" smtClean="0"/>
              <a:t>While JUnit is primarily used for Unit Test, TestNG is primarily used for Functional/Integration test.</a:t>
            </a:r>
          </a:p>
          <a:p>
            <a:r>
              <a:rPr lang="en-US" sz="1650" dirty="0"/>
              <a:t>You can invoke </a:t>
            </a:r>
            <a:r>
              <a:rPr lang="en-US" sz="1650" dirty="0" smtClean="0"/>
              <a:t>TestNG suite </a:t>
            </a:r>
            <a:r>
              <a:rPr lang="en-US" sz="1650" dirty="0"/>
              <a:t>in several different ways:</a:t>
            </a:r>
          </a:p>
          <a:p>
            <a:pPr lvl="1"/>
            <a:r>
              <a:rPr lang="en-US" sz="1650" dirty="0"/>
              <a:t>With a </a:t>
            </a:r>
            <a:r>
              <a:rPr lang="en-US" sz="1650" dirty="0" smtClean="0"/>
              <a:t>TestNG.xml</a:t>
            </a:r>
            <a:r>
              <a:rPr lang="en-US" sz="1650" dirty="0"/>
              <a:t> </a:t>
            </a:r>
            <a:r>
              <a:rPr lang="en-US" sz="1650" dirty="0" smtClean="0"/>
              <a:t>file.</a:t>
            </a:r>
            <a:endParaRPr lang="en-US" sz="1650" dirty="0"/>
          </a:p>
          <a:p>
            <a:pPr lvl="1"/>
            <a:r>
              <a:rPr lang="en-US" sz="1650" dirty="0"/>
              <a:t>With </a:t>
            </a:r>
            <a:r>
              <a:rPr lang="en-US" sz="1650" dirty="0" smtClean="0"/>
              <a:t>ant (</a:t>
            </a:r>
            <a:r>
              <a:rPr lang="en-US" sz="1650" dirty="0"/>
              <a:t>Apache Ant is a Java library and command-line tool whose mission is to drive processes described in build </a:t>
            </a:r>
            <a:r>
              <a:rPr lang="en-US" sz="1650" dirty="0" smtClean="0"/>
              <a:t>files).</a:t>
            </a:r>
          </a:p>
          <a:p>
            <a:pPr lvl="1"/>
            <a:r>
              <a:rPr lang="en-US" sz="1650" dirty="0" smtClean="0"/>
              <a:t>From </a:t>
            </a:r>
            <a:r>
              <a:rPr lang="en-US" sz="1650" dirty="0"/>
              <a:t>the command </a:t>
            </a:r>
            <a:r>
              <a:rPr lang="en-US" sz="1650" dirty="0" smtClean="0"/>
              <a:t>line.</a:t>
            </a:r>
            <a:endParaRPr lang="en-US" sz="1650" dirty="0"/>
          </a:p>
          <a:p>
            <a:r>
              <a:rPr lang="en-US" sz="1650" dirty="0" smtClean="0"/>
              <a:t>Writing </a:t>
            </a:r>
            <a:r>
              <a:rPr lang="en-US" sz="1650" dirty="0"/>
              <a:t>a test is typically a three-step process:</a:t>
            </a:r>
          </a:p>
          <a:p>
            <a:pPr lvl="1"/>
            <a:r>
              <a:rPr lang="en-US" sz="1650" dirty="0"/>
              <a:t>Write the business logic of your test and insert TestNG annotations in your code.</a:t>
            </a:r>
          </a:p>
          <a:p>
            <a:pPr lvl="1"/>
            <a:r>
              <a:rPr lang="en-US" sz="1650" dirty="0"/>
              <a:t>Add the information about your test (e.g. the class name, the groups you wish to run, etc...) in a </a:t>
            </a:r>
            <a:r>
              <a:rPr lang="en-US" sz="1650" dirty="0" smtClean="0"/>
              <a:t>TestNG.xml</a:t>
            </a:r>
            <a:r>
              <a:rPr lang="en-US" sz="1650" dirty="0"/>
              <a:t> file or in build.xml.</a:t>
            </a:r>
          </a:p>
          <a:p>
            <a:pPr lvl="1"/>
            <a:r>
              <a:rPr lang="en-US" sz="1650" dirty="0"/>
              <a:t>Run TestNG</a:t>
            </a:r>
            <a:r>
              <a:rPr lang="en-US" sz="1650" dirty="0" smtClean="0"/>
              <a:t>.</a:t>
            </a:r>
            <a:r>
              <a:rPr lang="en-US" sz="1650" dirty="0"/>
              <a:t/>
            </a:r>
            <a:br>
              <a:rPr lang="en-US" sz="1650" dirty="0"/>
            </a:br>
            <a:endParaRPr lang="en-US" sz="1650"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78415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76201"/>
            <a:ext cx="7924800" cy="520700"/>
          </a:xfrm>
        </p:spPr>
        <p:txBody>
          <a:bodyPr>
            <a:normAutofit fontScale="90000"/>
          </a:bodyPr>
          <a:lstStyle/>
          <a:p>
            <a:r>
              <a:rPr lang="en-US" dirty="0" smtClean="0"/>
              <a:t>TestNG</a:t>
            </a:r>
            <a:endParaRPr lang="en-US" dirty="0"/>
          </a:p>
        </p:txBody>
      </p:sp>
      <p:sp>
        <p:nvSpPr>
          <p:cNvPr id="6" name="Content Placeholder 2"/>
          <p:cNvSpPr>
            <a:spLocks noGrp="1"/>
          </p:cNvSpPr>
          <p:nvPr>
            <p:ph idx="1"/>
          </p:nvPr>
        </p:nvSpPr>
        <p:spPr>
          <a:xfrm>
            <a:off x="143329" y="604158"/>
            <a:ext cx="8077200" cy="5809342"/>
          </a:xfrm>
        </p:spPr>
        <p:txBody>
          <a:bodyPr>
            <a:noAutofit/>
          </a:bodyPr>
          <a:lstStyle/>
          <a:p>
            <a:r>
              <a:rPr lang="en-US" sz="1900" dirty="0" smtClean="0"/>
              <a:t> TestNG has many features that makes it number one framework for functional and integration testing.</a:t>
            </a:r>
          </a:p>
          <a:p>
            <a:pPr lvl="1"/>
            <a:r>
              <a:rPr lang="en-US" dirty="0"/>
              <a:t>Annotations.</a:t>
            </a:r>
          </a:p>
          <a:p>
            <a:pPr lvl="1"/>
            <a:r>
              <a:rPr lang="en-US" dirty="0"/>
              <a:t>Run your tests in arbitrarily big thread pools with various policies available (all methods in their own thread, one thread per test class, etc...).</a:t>
            </a:r>
          </a:p>
          <a:p>
            <a:pPr lvl="1"/>
            <a:r>
              <a:rPr lang="en-US" dirty="0"/>
              <a:t>Test that your code is multithread </a:t>
            </a:r>
            <a:r>
              <a:rPr lang="en-US" dirty="0" smtClean="0"/>
              <a:t>safe &amp; Flexible test configuration.</a:t>
            </a:r>
            <a:endParaRPr lang="en-US" dirty="0"/>
          </a:p>
          <a:p>
            <a:pPr lvl="1"/>
            <a:r>
              <a:rPr lang="en-US" dirty="0" smtClean="0"/>
              <a:t>Support </a:t>
            </a:r>
            <a:r>
              <a:rPr lang="en-US" dirty="0"/>
              <a:t>for data-driven testing (with @DataProvider</a:t>
            </a:r>
            <a:r>
              <a:rPr lang="en-US" dirty="0" smtClean="0"/>
              <a:t>) and parameterization.</a:t>
            </a:r>
            <a:endParaRPr lang="en-US" dirty="0"/>
          </a:p>
          <a:p>
            <a:pPr lvl="1"/>
            <a:r>
              <a:rPr lang="en-US" dirty="0" smtClean="0"/>
              <a:t>Supported </a:t>
            </a:r>
            <a:r>
              <a:rPr lang="en-US" dirty="0"/>
              <a:t>by a variety of tools and plug-ins (Eclipse, IDEA, Maven, etc</a:t>
            </a:r>
            <a:r>
              <a:rPr lang="en-US" dirty="0" smtClean="0"/>
              <a:t>...).</a:t>
            </a:r>
          </a:p>
          <a:p>
            <a:r>
              <a:rPr lang="en-US" sz="1800" dirty="0" smtClean="0"/>
              <a:t>TestNG can be installed using Maven installing the dependency.</a:t>
            </a:r>
          </a:p>
          <a:p>
            <a:pPr marL="45720" indent="0">
              <a:buNone/>
            </a:pPr>
            <a:r>
              <a:rPr lang="en-US" sz="1800" dirty="0" smtClean="0"/>
              <a:t>	&lt;</a:t>
            </a:r>
            <a:r>
              <a:rPr lang="en-US" sz="1800" dirty="0"/>
              <a:t>dependency&gt; </a:t>
            </a:r>
            <a:endParaRPr lang="en-US" sz="1800" dirty="0" smtClean="0"/>
          </a:p>
          <a:p>
            <a:pPr marL="45720" indent="0">
              <a:buNone/>
            </a:pPr>
            <a:r>
              <a:rPr lang="en-US" sz="1800" dirty="0" smtClean="0"/>
              <a:t>   	     &lt;</a:t>
            </a:r>
            <a:r>
              <a:rPr lang="en-US" sz="1800" dirty="0"/>
              <a:t>groupId&gt;</a:t>
            </a:r>
            <a:r>
              <a:rPr lang="en-US" sz="1800" dirty="0" err="1"/>
              <a:t>org.testng</a:t>
            </a:r>
            <a:r>
              <a:rPr lang="en-US" sz="1800" dirty="0"/>
              <a:t>&lt;/groupId&gt;   </a:t>
            </a:r>
            <a:endParaRPr lang="en-US" sz="1800" dirty="0" smtClean="0"/>
          </a:p>
          <a:p>
            <a:pPr marL="45720" indent="0">
              <a:buNone/>
            </a:pPr>
            <a:r>
              <a:rPr lang="en-US" sz="1800" dirty="0"/>
              <a:t> </a:t>
            </a:r>
            <a:r>
              <a:rPr lang="en-US" sz="1800" dirty="0" smtClean="0"/>
              <a:t>  	     &lt;</a:t>
            </a:r>
            <a:r>
              <a:rPr lang="en-US" sz="1800" dirty="0"/>
              <a:t>artifactId&gt;</a:t>
            </a:r>
            <a:r>
              <a:rPr lang="en-US" sz="1800" dirty="0" err="1"/>
              <a:t>testng</a:t>
            </a:r>
            <a:r>
              <a:rPr lang="en-US" sz="1800" dirty="0"/>
              <a:t>&lt;/artifactId</a:t>
            </a:r>
            <a:r>
              <a:rPr lang="en-US" sz="1800" dirty="0" smtClean="0"/>
              <a:t>&gt;</a:t>
            </a:r>
          </a:p>
          <a:p>
            <a:pPr marL="45720" indent="0">
              <a:buNone/>
            </a:pPr>
            <a:r>
              <a:rPr lang="en-US" sz="1800" dirty="0" smtClean="0"/>
              <a:t>   	</a:t>
            </a:r>
            <a:r>
              <a:rPr lang="en-US" sz="1800" dirty="0"/>
              <a:t> </a:t>
            </a:r>
            <a:r>
              <a:rPr lang="en-US" sz="1800" dirty="0" smtClean="0"/>
              <a:t>    &lt;</a:t>
            </a:r>
            <a:r>
              <a:rPr lang="en-US" sz="1800" dirty="0"/>
              <a:t>version&gt;6.13.1&lt;/version</a:t>
            </a:r>
            <a:r>
              <a:rPr lang="en-US" sz="1800" dirty="0" smtClean="0"/>
              <a:t>&gt;</a:t>
            </a:r>
          </a:p>
          <a:p>
            <a:pPr marL="45720" indent="0">
              <a:buNone/>
            </a:pPr>
            <a:r>
              <a:rPr lang="en-US" sz="1800" dirty="0" smtClean="0"/>
              <a:t>    	     &lt;</a:t>
            </a:r>
            <a:r>
              <a:rPr lang="en-US" sz="1800" dirty="0"/>
              <a:t>scope&gt;test&lt;/scope</a:t>
            </a:r>
            <a:r>
              <a:rPr lang="en-US" sz="1800" dirty="0" smtClean="0"/>
              <a:t>&gt;</a:t>
            </a:r>
          </a:p>
          <a:p>
            <a:pPr marL="45720" indent="0">
              <a:buNone/>
            </a:pPr>
            <a:r>
              <a:rPr lang="en-US" sz="1800" dirty="0" smtClean="0"/>
              <a:t>	&lt;/</a:t>
            </a:r>
            <a:r>
              <a:rPr lang="en-US" sz="1800" dirty="0"/>
              <a:t>dependency</a:t>
            </a:r>
            <a:r>
              <a:rPr lang="en-US" sz="1800" dirty="0" smtClean="0"/>
              <a:t>&gt;</a:t>
            </a:r>
          </a:p>
          <a:p>
            <a:endParaRPr lang="en-US" sz="1650" dirty="0"/>
          </a:p>
          <a:p>
            <a:r>
              <a:rPr lang="en-US" sz="1650" dirty="0"/>
              <a:t/>
            </a:r>
            <a:br>
              <a:rPr lang="en-US" sz="1650" dirty="0"/>
            </a:br>
            <a:endParaRPr lang="en-US" sz="1650"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36071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Vs JUnit</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938658"/>
            <a:ext cx="7848599" cy="5233542"/>
          </a:xfrm>
        </p:spPr>
      </p:pic>
      <p:sp>
        <p:nvSpPr>
          <p:cNvPr id="4" name="Footer Placeholder 3"/>
          <p:cNvSpPr>
            <a:spLocks noGrp="1"/>
          </p:cNvSpPr>
          <p:nvPr>
            <p:ph type="ftr" sz="quarter" idx="11"/>
          </p:nvPr>
        </p:nvSpPr>
        <p:spPr>
          <a:xfrm>
            <a:off x="2267546" y="630202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42004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Example</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938658"/>
            <a:ext cx="7848599" cy="5233542"/>
          </a:xfrm>
        </p:spPr>
      </p:pic>
      <p:sp>
        <p:nvSpPr>
          <p:cNvPr id="4" name="Footer Placeholder 3"/>
          <p:cNvSpPr>
            <a:spLocks noGrp="1"/>
          </p:cNvSpPr>
          <p:nvPr>
            <p:ph type="ftr" sz="quarter" idx="11"/>
          </p:nvPr>
        </p:nvSpPr>
        <p:spPr>
          <a:xfrm>
            <a:off x="2267546" y="630202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57456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Suite Example</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1426" y="1138707"/>
            <a:ext cx="6993374" cy="2286000"/>
          </a:xfrm>
        </p:spPr>
      </p:pic>
      <p:sp>
        <p:nvSpPr>
          <p:cNvPr id="4" name="Footer Placeholder 3"/>
          <p:cNvSpPr>
            <a:spLocks noGrp="1"/>
          </p:cNvSpPr>
          <p:nvPr>
            <p:ph type="ftr" sz="quarter" idx="11"/>
          </p:nvPr>
        </p:nvSpPr>
        <p:spPr>
          <a:xfrm>
            <a:off x="2041877" y="618149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8"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426" y="3662602"/>
            <a:ext cx="6993374" cy="2280997"/>
          </a:xfrm>
          <a:prstGeom prst="rect">
            <a:avLst/>
          </a:prstGeom>
        </p:spPr>
      </p:pic>
    </p:spTree>
    <p:extLst>
      <p:ext uri="{BB962C8B-B14F-4D97-AF65-F5344CB8AC3E}">
        <p14:creationId xmlns:p14="http://schemas.microsoft.com/office/powerpoint/2010/main" val="3198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Suite Example</a:t>
            </a:r>
            <a:endParaRPr lang="en-US" dirty="0"/>
          </a:p>
        </p:txBody>
      </p:sp>
      <p:sp>
        <p:nvSpPr>
          <p:cNvPr id="4" name="Footer Placeholder 3"/>
          <p:cNvSpPr>
            <a:spLocks noGrp="1"/>
          </p:cNvSpPr>
          <p:nvPr>
            <p:ph type="ftr" sz="quarter" idx="11"/>
          </p:nvPr>
        </p:nvSpPr>
        <p:spPr>
          <a:xfrm>
            <a:off x="2438400" y="638372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8"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70" y="914400"/>
            <a:ext cx="8232459" cy="5257800"/>
          </a:xfrm>
          <a:prstGeom prst="rect">
            <a:avLst/>
          </a:prstGeom>
        </p:spPr>
      </p:pic>
    </p:spTree>
    <p:extLst>
      <p:ext uri="{BB962C8B-B14F-4D97-AF65-F5344CB8AC3E}">
        <p14:creationId xmlns:p14="http://schemas.microsoft.com/office/powerpoint/2010/main" val="123479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Annotations</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066800"/>
            <a:ext cx="7683500" cy="4800600"/>
          </a:xfrm>
        </p:spPr>
      </p:pic>
      <p:sp>
        <p:nvSpPr>
          <p:cNvPr id="4" name="Footer Placeholder 3"/>
          <p:cNvSpPr>
            <a:spLocks noGrp="1"/>
          </p:cNvSpPr>
          <p:nvPr>
            <p:ph type="ftr" sz="quarter" idx="11"/>
          </p:nvPr>
        </p:nvSpPr>
        <p:spPr>
          <a:xfrm>
            <a:off x="2041877" y="618149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07697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Annotations</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3914" y="1066800"/>
            <a:ext cx="8048171" cy="5029200"/>
          </a:xfrm>
        </p:spPr>
      </p:pic>
      <p:sp>
        <p:nvSpPr>
          <p:cNvPr id="4" name="Footer Placeholder 3"/>
          <p:cNvSpPr>
            <a:spLocks noGrp="1"/>
          </p:cNvSpPr>
          <p:nvPr>
            <p:ph type="ftr" sz="quarter" idx="11"/>
          </p:nvPr>
        </p:nvSpPr>
        <p:spPr>
          <a:xfrm>
            <a:off x="1981200" y="631460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08183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 While Loop</a:t>
            </a:r>
            <a:endParaRPr lang="en-US" dirty="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11"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3999"/>
            <a:ext cx="3798999" cy="4493979"/>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23999"/>
            <a:ext cx="4800600" cy="2590801"/>
          </a:xfrm>
          <a:prstGeom prst="rect">
            <a:avLst/>
          </a:prstGeom>
        </p:spPr>
      </p:pic>
      <p:pic>
        <p:nvPicPr>
          <p:cNvPr id="6"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4114800"/>
            <a:ext cx="4800600" cy="2057399"/>
          </a:xfrm>
          <a:prstGeom prst="rect">
            <a:avLst/>
          </a:prstGeom>
        </p:spPr>
      </p:pic>
    </p:spTree>
    <p:extLst>
      <p:ext uri="{BB962C8B-B14F-4D97-AF65-F5344CB8AC3E}">
        <p14:creationId xmlns:p14="http://schemas.microsoft.com/office/powerpoint/2010/main" val="192896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Annotations</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100" y="1143000"/>
            <a:ext cx="8089900" cy="4495800"/>
          </a:xfrm>
        </p:spPr>
      </p:pic>
      <p:sp>
        <p:nvSpPr>
          <p:cNvPr id="4" name="Footer Placeholder 3"/>
          <p:cNvSpPr>
            <a:spLocks noGrp="1"/>
          </p:cNvSpPr>
          <p:nvPr>
            <p:ph type="ftr" sz="quarter" idx="11"/>
          </p:nvPr>
        </p:nvSpPr>
        <p:spPr>
          <a:xfrm>
            <a:off x="19812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15915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Vs JUnit</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587" y="922442"/>
            <a:ext cx="7468614" cy="1339405"/>
          </a:xfrm>
        </p:spPr>
      </p:pic>
      <p:sp>
        <p:nvSpPr>
          <p:cNvPr id="4" name="Footer Placeholder 3"/>
          <p:cNvSpPr>
            <a:spLocks noGrp="1"/>
          </p:cNvSpPr>
          <p:nvPr>
            <p:ph type="ftr" sz="quarter" idx="11"/>
          </p:nvPr>
        </p:nvSpPr>
        <p:spPr>
          <a:xfrm>
            <a:off x="2267546" y="630202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6"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587" y="2514600"/>
            <a:ext cx="7468614" cy="3657600"/>
          </a:xfrm>
          <a:prstGeom prst="rect">
            <a:avLst/>
          </a:prstGeom>
        </p:spPr>
      </p:pic>
    </p:spTree>
    <p:extLst>
      <p:ext uri="{BB962C8B-B14F-4D97-AF65-F5344CB8AC3E}">
        <p14:creationId xmlns:p14="http://schemas.microsoft.com/office/powerpoint/2010/main" val="33981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Parameterized Test : XML</a:t>
            </a:r>
            <a:endParaRPr lang="en-US" dirty="0"/>
          </a:p>
        </p:txBody>
      </p:sp>
      <p:sp>
        <p:nvSpPr>
          <p:cNvPr id="4" name="Footer Placeholder 3"/>
          <p:cNvSpPr>
            <a:spLocks noGrp="1"/>
          </p:cNvSpPr>
          <p:nvPr>
            <p:ph type="ftr" sz="quarter" idx="11"/>
          </p:nvPr>
        </p:nvSpPr>
        <p:spPr>
          <a:xfrm>
            <a:off x="2348492" y="628468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03081"/>
            <a:ext cx="7366001" cy="2710086"/>
          </a:xfrm>
          <a:prstGeom prst="rect">
            <a:avLst/>
          </a:prstGeom>
        </p:spPr>
      </p:pic>
      <p:pic>
        <p:nvPicPr>
          <p:cNvPr id="8"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86200"/>
            <a:ext cx="7378700" cy="2225456"/>
          </a:xfrm>
          <a:prstGeom prst="rect">
            <a:avLst/>
          </a:prstGeom>
        </p:spPr>
      </p:pic>
    </p:spTree>
    <p:extLst>
      <p:ext uri="{BB962C8B-B14F-4D97-AF65-F5344CB8AC3E}">
        <p14:creationId xmlns:p14="http://schemas.microsoft.com/office/powerpoint/2010/main" val="177271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609600"/>
          </a:xfrm>
        </p:spPr>
        <p:txBody>
          <a:bodyPr>
            <a:noAutofit/>
          </a:bodyPr>
          <a:lstStyle/>
          <a:p>
            <a:r>
              <a:rPr lang="en-US" sz="3300" dirty="0" smtClean="0"/>
              <a:t>TestNG Parameterized Test : DataProvider</a:t>
            </a:r>
            <a:endParaRPr lang="en-US" sz="3300" dirty="0"/>
          </a:p>
        </p:txBody>
      </p:sp>
      <p:sp>
        <p:nvSpPr>
          <p:cNvPr id="4" name="Footer Placeholder 3"/>
          <p:cNvSpPr>
            <a:spLocks noGrp="1"/>
          </p:cNvSpPr>
          <p:nvPr>
            <p:ph type="ftr" sz="quarter" idx="11"/>
          </p:nvPr>
        </p:nvSpPr>
        <p:spPr>
          <a:xfrm>
            <a:off x="2362200" y="636451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838200"/>
            <a:ext cx="7696200" cy="5410200"/>
          </a:xfrm>
          <a:prstGeom prst="rect">
            <a:avLst/>
          </a:prstGeom>
        </p:spPr>
      </p:pic>
    </p:spTree>
    <p:extLst>
      <p:ext uri="{BB962C8B-B14F-4D97-AF65-F5344CB8AC3E}">
        <p14:creationId xmlns:p14="http://schemas.microsoft.com/office/powerpoint/2010/main" val="83781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2134"/>
            <a:ext cx="8318500" cy="609601"/>
          </a:xfrm>
        </p:spPr>
        <p:txBody>
          <a:bodyPr>
            <a:noAutofit/>
          </a:bodyPr>
          <a:lstStyle/>
          <a:p>
            <a:r>
              <a:rPr lang="en-US" sz="3300" dirty="0" smtClean="0"/>
              <a:t>TestNG Parameterized Test : Data Provider</a:t>
            </a:r>
            <a:endParaRPr lang="en-US" sz="3300" dirty="0"/>
          </a:p>
        </p:txBody>
      </p:sp>
      <p:sp>
        <p:nvSpPr>
          <p:cNvPr id="4" name="Footer Placeholder 3"/>
          <p:cNvSpPr>
            <a:spLocks noGrp="1"/>
          </p:cNvSpPr>
          <p:nvPr>
            <p:ph type="ftr" sz="quarter" idx="11"/>
          </p:nvPr>
        </p:nvSpPr>
        <p:spPr>
          <a:xfrm>
            <a:off x="2438400" y="634523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54768"/>
            <a:ext cx="7366001" cy="2398032"/>
          </a:xfrm>
          <a:prstGeom prst="rect">
            <a:avLst/>
          </a:prstGeom>
        </p:spPr>
      </p:pic>
      <p:pic>
        <p:nvPicPr>
          <p:cNvPr id="8"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25833"/>
            <a:ext cx="7378700" cy="2722567"/>
          </a:xfrm>
          <a:prstGeom prst="rect">
            <a:avLst/>
          </a:prstGeom>
        </p:spPr>
      </p:pic>
    </p:spTree>
    <p:extLst>
      <p:ext uri="{BB962C8B-B14F-4D97-AF65-F5344CB8AC3E}">
        <p14:creationId xmlns:p14="http://schemas.microsoft.com/office/powerpoint/2010/main" val="29602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76990612"/>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101626651"/>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a:t>
            </a:r>
            <a:endParaRPr lang="en-US" dirty="0"/>
          </a:p>
        </p:txBody>
      </p:sp>
      <p:sp>
        <p:nvSpPr>
          <p:cNvPr id="6" name="Content Placeholder 2"/>
          <p:cNvSpPr>
            <a:spLocks noGrp="1"/>
          </p:cNvSpPr>
          <p:nvPr>
            <p:ph idx="1"/>
          </p:nvPr>
        </p:nvSpPr>
        <p:spPr>
          <a:xfrm>
            <a:off x="152400" y="914400"/>
            <a:ext cx="8610600" cy="5396117"/>
          </a:xfrm>
        </p:spPr>
        <p:txBody>
          <a:bodyPr>
            <a:normAutofit/>
          </a:bodyPr>
          <a:lstStyle/>
          <a:p>
            <a:pPr lvl="1"/>
            <a:r>
              <a:rPr lang="en-US" sz="2400" b="1" dirty="0" smtClean="0"/>
              <a:t>Selenium Grid (Selenium 1, Selenium 2, Selenium 3)</a:t>
            </a:r>
          </a:p>
          <a:p>
            <a:pPr lvl="3"/>
            <a:r>
              <a:rPr lang="en-US" sz="2000" dirty="0" smtClean="0"/>
              <a:t>Framework that allows you to run your tests on different machines against different browsers in parallel.</a:t>
            </a:r>
          </a:p>
          <a:p>
            <a:pPr lvl="3"/>
            <a:r>
              <a:rPr lang="en-US" sz="2000" dirty="0" smtClean="0"/>
              <a:t>Available in both Selenium 1 and Selenium 2.</a:t>
            </a:r>
          </a:p>
          <a:p>
            <a:pPr lvl="3"/>
            <a:r>
              <a:rPr lang="en-US" sz="2000" dirty="0" smtClean="0"/>
              <a:t>Bundled up in Selenium stand alone server in Selenium 2 whereas it needed Apache Ant in Selenium 1 to run grid scripts.</a:t>
            </a:r>
          </a:p>
          <a:p>
            <a:pPr lvl="3"/>
            <a:r>
              <a:rPr lang="en-US" sz="2000" dirty="0" smtClean="0"/>
              <a:t>Most commonly used Automation framework to run multiple tests in short duration of time.</a:t>
            </a:r>
          </a:p>
          <a:p>
            <a:pPr lvl="3"/>
            <a:r>
              <a:rPr lang="en-US" sz="2000" dirty="0" smtClean="0"/>
              <a:t>Able to run multiple tests at the same time.</a:t>
            </a:r>
          </a:p>
          <a:p>
            <a:pPr lvl="3"/>
            <a:r>
              <a:rPr lang="en-US" sz="2000" dirty="0" smtClean="0"/>
              <a:t>Saves lot of time and resources.</a:t>
            </a:r>
          </a:p>
          <a:p>
            <a:pPr lvl="3"/>
            <a:r>
              <a:rPr lang="en-US" sz="2000" dirty="0" smtClean="0"/>
              <a:t>1hr – 10 tests x 10VM = 100 tests </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6921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04800"/>
            <a:ext cx="7924800" cy="609601"/>
          </a:xfrm>
        </p:spPr>
        <p:txBody>
          <a:bodyPr>
            <a:normAutofit fontScale="90000"/>
          </a:bodyPr>
          <a:lstStyle/>
          <a:p>
            <a:r>
              <a:rPr lang="en-US" dirty="0" smtClean="0"/>
              <a:t>Selenium Grid Architecture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1999" y="1371600"/>
            <a:ext cx="7592077" cy="4403943"/>
          </a:xfrm>
        </p:spPr>
      </p:pic>
      <p:sp>
        <p:nvSpPr>
          <p:cNvPr id="4" name="Footer Placeholder 3"/>
          <p:cNvSpPr>
            <a:spLocks noGrp="1"/>
          </p:cNvSpPr>
          <p:nvPr>
            <p:ph type="ftr" sz="quarter" idx="11"/>
          </p:nvPr>
        </p:nvSpPr>
        <p:spPr>
          <a:xfrm>
            <a:off x="23622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35981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Architecture</a:t>
            </a:r>
            <a:endParaRPr lang="en-US" dirty="0"/>
          </a:p>
        </p:txBody>
      </p:sp>
      <p:sp>
        <p:nvSpPr>
          <p:cNvPr id="6" name="Content Placeholder 2"/>
          <p:cNvSpPr>
            <a:spLocks noGrp="1"/>
          </p:cNvSpPr>
          <p:nvPr>
            <p:ph idx="1"/>
          </p:nvPr>
        </p:nvSpPr>
        <p:spPr>
          <a:xfrm>
            <a:off x="152400" y="1219199"/>
            <a:ext cx="8610600" cy="4876801"/>
          </a:xfrm>
        </p:spPr>
        <p:txBody>
          <a:bodyPr>
            <a:normAutofit lnSpcReduction="10000"/>
          </a:bodyPr>
          <a:lstStyle/>
          <a:p>
            <a:pPr lvl="1"/>
            <a:r>
              <a:rPr lang="en-US" sz="2400" b="1" dirty="0" smtClean="0"/>
              <a:t>Selenium Grid (Selenium 1, Selenium 2, Selenium 3)</a:t>
            </a:r>
          </a:p>
          <a:p>
            <a:pPr lvl="3"/>
            <a:r>
              <a:rPr lang="en-US" sz="2000" dirty="0" smtClean="0"/>
              <a:t>Hub:</a:t>
            </a:r>
          </a:p>
          <a:p>
            <a:pPr lvl="4"/>
            <a:r>
              <a:rPr lang="en-US" sz="2000" dirty="0"/>
              <a:t>C</a:t>
            </a:r>
            <a:r>
              <a:rPr lang="en-US" sz="2000" dirty="0" smtClean="0"/>
              <a:t>entral point from where you can start your tests.</a:t>
            </a:r>
            <a:endParaRPr lang="en-US" sz="2000" dirty="0"/>
          </a:p>
          <a:p>
            <a:pPr lvl="4"/>
            <a:r>
              <a:rPr lang="en-US" sz="2000" dirty="0" smtClean="0"/>
              <a:t>Can be launched only in a </a:t>
            </a:r>
            <a:r>
              <a:rPr lang="en-US" sz="2000" dirty="0"/>
              <a:t>single </a:t>
            </a:r>
            <a:r>
              <a:rPr lang="en-US" sz="2000" dirty="0" smtClean="0"/>
              <a:t>machine which means only one hub is allowed in a grid.</a:t>
            </a:r>
          </a:p>
          <a:p>
            <a:pPr lvl="4"/>
            <a:r>
              <a:rPr lang="en-US" sz="2000" dirty="0" smtClean="0"/>
              <a:t>Tests will be run on the hub, but the browser will be automated </a:t>
            </a:r>
            <a:r>
              <a:rPr lang="en-US" sz="2000" dirty="0"/>
              <a:t>on the node</a:t>
            </a:r>
            <a:r>
              <a:rPr lang="en-US" sz="2000" dirty="0" smtClean="0"/>
              <a:t>.</a:t>
            </a:r>
          </a:p>
          <a:p>
            <a:pPr lvl="3"/>
            <a:r>
              <a:rPr lang="en-US" sz="2000" dirty="0" smtClean="0"/>
              <a:t>Node:</a:t>
            </a:r>
            <a:endParaRPr lang="en-US" dirty="0" smtClean="0"/>
          </a:p>
          <a:p>
            <a:pPr lvl="4"/>
            <a:r>
              <a:rPr lang="en-US" sz="2000" dirty="0" smtClean="0"/>
              <a:t>Instances where the tests will be executed.</a:t>
            </a:r>
            <a:endParaRPr lang="en-US" sz="2000" dirty="0"/>
          </a:p>
          <a:p>
            <a:pPr lvl="4"/>
            <a:r>
              <a:rPr lang="en-US" sz="2000" dirty="0" smtClean="0"/>
              <a:t>One can have one or multiple nodes.</a:t>
            </a:r>
          </a:p>
          <a:p>
            <a:pPr lvl="4"/>
            <a:r>
              <a:rPr lang="en-US" sz="2000" dirty="0" smtClean="0"/>
              <a:t>Nodes can be in different machines with different platforms and browsers.</a:t>
            </a:r>
          </a:p>
          <a:p>
            <a:pPr lvl="4"/>
            <a:r>
              <a:rPr lang="en-US" sz="2000" dirty="0" smtClean="0"/>
              <a:t>Hub can be in separate platform than the nodes executing the tests.</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006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fontScale="90000"/>
          </a:bodyPr>
          <a:lstStyle/>
          <a:p>
            <a:r>
              <a:rPr lang="en-US" dirty="0" smtClean="0"/>
              <a:t>Looping – Do-While Loop</a:t>
            </a:r>
            <a:endParaRPr lang="en-US" dirty="0"/>
          </a:p>
        </p:txBody>
      </p:sp>
      <p:sp>
        <p:nvSpPr>
          <p:cNvPr id="4" name="Footer Placeholder 3"/>
          <p:cNvSpPr>
            <a:spLocks noGrp="1"/>
          </p:cNvSpPr>
          <p:nvPr>
            <p:ph type="ftr" sz="quarter" idx="11"/>
          </p:nvPr>
        </p:nvSpPr>
        <p:spPr>
          <a:xfrm>
            <a:off x="2438400" y="616373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9" y="920403"/>
            <a:ext cx="6916075" cy="3270597"/>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49" y="4191000"/>
            <a:ext cx="6924542" cy="1814331"/>
          </a:xfrm>
          <a:prstGeom prst="rect">
            <a:avLst/>
          </a:prstGeom>
        </p:spPr>
      </p:pic>
    </p:spTree>
    <p:extLst>
      <p:ext uri="{BB962C8B-B14F-4D97-AF65-F5344CB8AC3E}">
        <p14:creationId xmlns:p14="http://schemas.microsoft.com/office/powerpoint/2010/main" val="153036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1600" dirty="0" smtClean="0"/>
              <a:t>Install selenium standalone server (3.8.1) from the link below.</a:t>
            </a:r>
          </a:p>
          <a:p>
            <a:pPr marL="960120" lvl="4" indent="0">
              <a:buNone/>
            </a:pPr>
            <a:r>
              <a:rPr lang="en-US" sz="1600" dirty="0">
                <a:hlinkClick r:id="rId3"/>
              </a:rPr>
              <a:t>http://docs.seleniumhq.org/download</a:t>
            </a:r>
            <a:r>
              <a:rPr lang="en-US" sz="1600" dirty="0" smtClean="0">
                <a:hlinkClick r:id="rId3"/>
              </a:rPr>
              <a:t>/</a:t>
            </a:r>
            <a:endParaRPr lang="en-US" sz="1600" dirty="0" smtClean="0"/>
          </a:p>
          <a:p>
            <a:pPr lvl="4"/>
            <a:endParaRPr lang="en-US" sz="1600" dirty="0"/>
          </a:p>
          <a:p>
            <a:pPr lvl="4"/>
            <a:endParaRPr lang="en-US" sz="1600" dirty="0" smtClean="0"/>
          </a:p>
          <a:p>
            <a:pPr lvl="4"/>
            <a:endParaRPr lang="en-US" sz="1600" dirty="0"/>
          </a:p>
          <a:p>
            <a:pPr lvl="4"/>
            <a:endParaRPr lang="en-US" sz="1600" dirty="0" smtClean="0"/>
          </a:p>
          <a:p>
            <a:pPr lvl="3"/>
            <a:r>
              <a:rPr lang="en-US" sz="1600" dirty="0" smtClean="0"/>
              <a:t>Save the server on your desired location on both hub and nodes.</a:t>
            </a:r>
          </a:p>
          <a:p>
            <a:pPr lvl="3"/>
            <a:r>
              <a:rPr lang="en-US" sz="1600" dirty="0" smtClean="0"/>
              <a:t>Now, navigate to the folder where the selenium standalone server is installed and run the following command.</a:t>
            </a:r>
          </a:p>
          <a:p>
            <a:pPr marL="960120" lvl="4" indent="0">
              <a:buNone/>
            </a:pPr>
            <a:r>
              <a:rPr lang="en-US" sz="1600" b="1" dirty="0"/>
              <a:t> </a:t>
            </a:r>
            <a:r>
              <a:rPr lang="en-US" sz="1600" b="1" dirty="0" smtClean="0"/>
              <a:t>   java </a:t>
            </a:r>
            <a:r>
              <a:rPr lang="en-US" sz="1600" b="1" dirty="0"/>
              <a:t>-jar selenium-server-standalone-2.30.0.jar -role </a:t>
            </a:r>
            <a:r>
              <a:rPr lang="en-US" sz="1600" b="1" dirty="0" smtClean="0"/>
              <a:t>hub</a:t>
            </a:r>
            <a:r>
              <a:rPr lang="en-US" dirty="0"/>
              <a:t/>
            </a:r>
            <a:br>
              <a:rPr lang="en-US" dirty="0"/>
            </a:br>
            <a:endParaRPr lang="en-US" sz="2000" dirty="0" smtClean="0"/>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968619"/>
            <a:ext cx="6477000" cy="850782"/>
          </a:xfrm>
          <a:prstGeom prst="rect">
            <a:avLst/>
          </a:prstGeom>
        </p:spPr>
      </p:pic>
      <p:pic>
        <p:nvPicPr>
          <p:cNvPr id="7" name="Content Placeholder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4267200"/>
            <a:ext cx="7143935" cy="1828800"/>
          </a:xfrm>
          <a:prstGeom prst="rect">
            <a:avLst/>
          </a:prstGeom>
        </p:spPr>
      </p:pic>
    </p:spTree>
    <p:extLst>
      <p:ext uri="{BB962C8B-B14F-4D97-AF65-F5344CB8AC3E}">
        <p14:creationId xmlns:p14="http://schemas.microsoft.com/office/powerpoint/2010/main" val="15239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1600" dirty="0" smtClean="0"/>
              <a:t>Verify the hub is running properly by navigating to the following command.</a:t>
            </a:r>
          </a:p>
          <a:p>
            <a:pPr lvl="4"/>
            <a:r>
              <a:rPr lang="en-US" sz="1600" dirty="0"/>
              <a:t> http://</a:t>
            </a:r>
            <a:r>
              <a:rPr lang="en-US" sz="1600" dirty="0" smtClean="0"/>
              <a:t>localhost:4444/grid/console</a:t>
            </a:r>
            <a:r>
              <a:rPr lang="en-US" dirty="0"/>
              <a:t/>
            </a:r>
            <a:br>
              <a:rPr lang="en-US" dirty="0"/>
            </a:br>
            <a:endParaRPr lang="en-US" sz="2000" dirty="0" smtClean="0"/>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072" y="1832763"/>
            <a:ext cx="5795256" cy="910437"/>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072" y="2874498"/>
            <a:ext cx="5983728" cy="3297702"/>
          </a:xfrm>
          <a:prstGeom prst="rect">
            <a:avLst/>
          </a:prstGeom>
        </p:spPr>
      </p:pic>
    </p:spTree>
    <p:extLst>
      <p:ext uri="{BB962C8B-B14F-4D97-AF65-F5344CB8AC3E}">
        <p14:creationId xmlns:p14="http://schemas.microsoft.com/office/powerpoint/2010/main" val="170505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1600" dirty="0" smtClean="0"/>
              <a:t>Verify the hub can be reached from the node by running the command below.</a:t>
            </a:r>
          </a:p>
          <a:p>
            <a:pPr lvl="4"/>
            <a:r>
              <a:rPr lang="en-US" sz="1600" dirty="0" smtClean="0"/>
              <a:t>First get the </a:t>
            </a:r>
            <a:r>
              <a:rPr lang="en-US" sz="1600" dirty="0" err="1" smtClean="0"/>
              <a:t>ip</a:t>
            </a:r>
            <a:r>
              <a:rPr lang="en-US" sz="1600" dirty="0"/>
              <a:t>-</a:t>
            </a:r>
            <a:r>
              <a:rPr lang="en-US" sz="1600" dirty="0" smtClean="0"/>
              <a:t>address from the machine.</a:t>
            </a:r>
          </a:p>
          <a:p>
            <a:pPr lvl="5"/>
            <a:r>
              <a:rPr lang="en-US" sz="1600" dirty="0" smtClean="0"/>
              <a:t>You can get your machine </a:t>
            </a:r>
            <a:r>
              <a:rPr lang="en-US" sz="1600" dirty="0" err="1" smtClean="0"/>
              <a:t>ip</a:t>
            </a:r>
            <a:r>
              <a:rPr lang="en-US" sz="1600" dirty="0"/>
              <a:t>-</a:t>
            </a:r>
            <a:r>
              <a:rPr lang="en-US" sz="1600" dirty="0" smtClean="0"/>
              <a:t>address running ipconfig from windows or ifconfig on mac. </a:t>
            </a:r>
          </a:p>
          <a:p>
            <a:pPr lvl="6"/>
            <a:r>
              <a:rPr lang="en-US" sz="1600" dirty="0" smtClean="0"/>
              <a:t>Example</a:t>
            </a:r>
            <a:r>
              <a:rPr lang="en-US" sz="1600" dirty="0"/>
              <a:t>: </a:t>
            </a:r>
            <a:r>
              <a:rPr lang="en-US" sz="1600" dirty="0" smtClean="0"/>
              <a:t>192.128.1.162</a:t>
            </a:r>
          </a:p>
          <a:p>
            <a:pPr lvl="6"/>
            <a:r>
              <a:rPr lang="en-US" sz="1600" dirty="0" smtClean="0"/>
              <a:t>Or, you can also find out by going </a:t>
            </a:r>
            <a:r>
              <a:rPr lang="en-US" sz="1600" dirty="0"/>
              <a:t>to this website </a:t>
            </a:r>
            <a:r>
              <a:rPr lang="en-US" sz="1600" dirty="0">
                <a:hlinkClick r:id="rId3"/>
              </a:rPr>
              <a:t>https://www.whatismyip.com</a:t>
            </a:r>
            <a:r>
              <a:rPr lang="en-US" sz="1600" dirty="0" smtClean="0">
                <a:hlinkClick r:id="rId3"/>
              </a:rPr>
              <a:t>/</a:t>
            </a:r>
            <a:endParaRPr lang="en-US" sz="1600" dirty="0"/>
          </a:p>
          <a:p>
            <a:pPr lvl="5"/>
            <a:r>
              <a:rPr lang="en-US" sz="1600" dirty="0" smtClean="0"/>
              <a:t>Then navigate to the URL below.</a:t>
            </a:r>
          </a:p>
          <a:p>
            <a:pPr marL="1417320" lvl="6" indent="0">
              <a:buNone/>
            </a:pPr>
            <a:r>
              <a:rPr lang="en-US" sz="1600" dirty="0" smtClean="0">
                <a:solidFill>
                  <a:schemeClr val="tx2">
                    <a:lumMod val="60000"/>
                    <a:lumOff val="40000"/>
                  </a:schemeClr>
                </a:solidFill>
              </a:rPr>
              <a:t>http://&lt;</a:t>
            </a:r>
            <a:r>
              <a:rPr lang="en-US" sz="1600" dirty="0" err="1" smtClean="0">
                <a:solidFill>
                  <a:schemeClr val="tx2">
                    <a:lumMod val="60000"/>
                    <a:lumOff val="40000"/>
                  </a:schemeClr>
                </a:solidFill>
              </a:rPr>
              <a:t>ip</a:t>
            </a:r>
            <a:r>
              <a:rPr lang="en-US" sz="1600" dirty="0" smtClean="0">
                <a:solidFill>
                  <a:schemeClr val="tx2">
                    <a:lumMod val="60000"/>
                    <a:lumOff val="40000"/>
                  </a:schemeClr>
                </a:solidFill>
              </a:rPr>
              <a:t>-address&gt;:4444/grid/console </a:t>
            </a:r>
          </a:p>
          <a:p>
            <a:pPr lvl="5"/>
            <a:r>
              <a:rPr lang="en-US" sz="1600" dirty="0" smtClean="0"/>
              <a:t>You should see the page like below.</a:t>
            </a:r>
            <a:r>
              <a:rPr lang="en-US" dirty="0"/>
              <a:t/>
            </a:r>
            <a:br>
              <a:rPr lang="en-US" dirty="0"/>
            </a:br>
            <a:endParaRPr lang="en-US" sz="2000" dirty="0" smtClean="0"/>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191000"/>
            <a:ext cx="5410200" cy="1981200"/>
          </a:xfrm>
          <a:prstGeom prst="rect">
            <a:avLst/>
          </a:prstGeom>
        </p:spPr>
      </p:pic>
    </p:spTree>
    <p:extLst>
      <p:ext uri="{BB962C8B-B14F-4D97-AF65-F5344CB8AC3E}">
        <p14:creationId xmlns:p14="http://schemas.microsoft.com/office/powerpoint/2010/main" val="138859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lnSpcReduction="10000"/>
          </a:bodyPr>
          <a:lstStyle/>
          <a:p>
            <a:pPr lvl="1"/>
            <a:r>
              <a:rPr lang="en-US" sz="2400" b="1" dirty="0" smtClean="0"/>
              <a:t>Selenium Grid Set up using Command Line.</a:t>
            </a:r>
          </a:p>
          <a:p>
            <a:pPr lvl="3"/>
            <a:r>
              <a:rPr lang="en-US" sz="2000" dirty="0" smtClean="0"/>
              <a:t>Once the hub is set up, now open command prompt or terminal on the node(another machine)&gt;</a:t>
            </a:r>
          </a:p>
          <a:p>
            <a:pPr lvl="4"/>
            <a:r>
              <a:rPr lang="en-US" sz="2000" dirty="0" smtClean="0"/>
              <a:t>Install selenium standalone server in the node just like you did in the hub with this link below.</a:t>
            </a:r>
          </a:p>
          <a:p>
            <a:pPr marL="1188720" lvl="5" indent="0">
              <a:buNone/>
            </a:pPr>
            <a:r>
              <a:rPr lang="en-US" sz="2000" dirty="0" smtClean="0">
                <a:hlinkClick r:id="rId3"/>
              </a:rPr>
              <a:t>http</a:t>
            </a:r>
            <a:r>
              <a:rPr lang="en-US" sz="2000" dirty="0">
                <a:hlinkClick r:id="rId3"/>
              </a:rPr>
              <a:t>://docs.seleniumhq.org/download</a:t>
            </a:r>
            <a:r>
              <a:rPr lang="en-US" sz="2000" dirty="0" smtClean="0">
                <a:hlinkClick r:id="rId3"/>
              </a:rPr>
              <a:t>/</a:t>
            </a:r>
            <a:endParaRPr lang="en-US" sz="2000" dirty="0" smtClean="0"/>
          </a:p>
          <a:p>
            <a:pPr lvl="4"/>
            <a:r>
              <a:rPr lang="en-US" sz="2000" dirty="0" smtClean="0"/>
              <a:t>Install Gecko driver if you have not already installed and put both the server and driver in your desired folder.</a:t>
            </a:r>
          </a:p>
          <a:p>
            <a:pPr marL="1188720" lvl="5" indent="0">
              <a:buNone/>
            </a:pPr>
            <a:r>
              <a:rPr lang="en-US" sz="2000" u="sng" dirty="0">
                <a:hlinkClick r:id="rId4"/>
              </a:rPr>
              <a:t>https://</a:t>
            </a:r>
            <a:r>
              <a:rPr lang="en-US" sz="2000" u="sng" dirty="0" smtClean="0">
                <a:hlinkClick r:id="rId4"/>
              </a:rPr>
              <a:t>github.com/mozilla/geckodriver/releases</a:t>
            </a:r>
            <a:endParaRPr lang="en-US" sz="2000" dirty="0" smtClean="0"/>
          </a:p>
          <a:p>
            <a:pPr lvl="4"/>
            <a:r>
              <a:rPr lang="en-US" sz="2000" dirty="0" smtClean="0"/>
              <a:t>Now navigate to the selenium standalone server folder.</a:t>
            </a:r>
          </a:p>
          <a:p>
            <a:pPr lvl="4"/>
            <a:r>
              <a:rPr lang="en-US" sz="2000" dirty="0" smtClean="0"/>
              <a:t>Then run the following command with  the hub </a:t>
            </a:r>
            <a:r>
              <a:rPr lang="en-US" sz="2000" dirty="0" err="1" smtClean="0"/>
              <a:t>ip</a:t>
            </a:r>
            <a:r>
              <a:rPr lang="en-US" sz="2000" dirty="0" smtClean="0"/>
              <a:t>-address and any port you would like to run.</a:t>
            </a:r>
          </a:p>
          <a:p>
            <a:pPr marL="1188720" lvl="5" indent="0">
              <a:buNone/>
            </a:pPr>
            <a:r>
              <a:rPr lang="en-US" sz="1800" dirty="0"/>
              <a:t>java -</a:t>
            </a:r>
            <a:r>
              <a:rPr lang="en-US" sz="1800" dirty="0" err="1">
                <a:solidFill>
                  <a:schemeClr val="tx2">
                    <a:lumMod val="60000"/>
                    <a:lumOff val="40000"/>
                  </a:schemeClr>
                </a:solidFill>
              </a:rPr>
              <a:t>Dwebdriver.gecko.driver</a:t>
            </a:r>
            <a:r>
              <a:rPr lang="en-US" sz="1800" dirty="0" smtClean="0">
                <a:solidFill>
                  <a:schemeClr val="tx2">
                    <a:lumMod val="60000"/>
                    <a:lumOff val="40000"/>
                  </a:schemeClr>
                </a:solidFill>
              </a:rPr>
              <a:t>="</a:t>
            </a:r>
            <a:r>
              <a:rPr lang="en-US" sz="1800" dirty="0">
                <a:solidFill>
                  <a:schemeClr val="tx2">
                    <a:lumMod val="60000"/>
                    <a:lumOff val="40000"/>
                  </a:schemeClr>
                </a:solidFill>
              </a:rPr>
              <a:t>/</a:t>
            </a:r>
            <a:r>
              <a:rPr lang="en-US" sz="1800" dirty="0" smtClean="0">
                <a:solidFill>
                  <a:schemeClr val="tx2">
                    <a:lumMod val="60000"/>
                    <a:lumOff val="40000"/>
                  </a:schemeClr>
                </a:solidFill>
              </a:rPr>
              <a:t>Users/</a:t>
            </a:r>
            <a:r>
              <a:rPr lang="en-US" sz="1800" dirty="0" err="1" smtClean="0">
                <a:solidFill>
                  <a:schemeClr val="tx2">
                    <a:lumMod val="60000"/>
                    <a:lumOff val="40000"/>
                  </a:schemeClr>
                </a:solidFill>
              </a:rPr>
              <a:t>tulachanashok</a:t>
            </a:r>
            <a:r>
              <a:rPr lang="en-US" sz="1800" dirty="0" smtClean="0">
                <a:solidFill>
                  <a:schemeClr val="tx2">
                    <a:lumMod val="60000"/>
                    <a:lumOff val="40000"/>
                  </a:schemeClr>
                </a:solidFill>
              </a:rPr>
              <a:t>/Documents/</a:t>
            </a:r>
            <a:r>
              <a:rPr lang="en-US" sz="1800" dirty="0" err="1" smtClean="0">
                <a:solidFill>
                  <a:schemeClr val="tx2">
                    <a:lumMod val="60000"/>
                    <a:lumOff val="40000"/>
                  </a:schemeClr>
                </a:solidFill>
              </a:rPr>
              <a:t>Udemy</a:t>
            </a:r>
            <a:r>
              <a:rPr lang="en-US" sz="1800" dirty="0" smtClean="0">
                <a:solidFill>
                  <a:schemeClr val="tx2">
                    <a:lumMod val="60000"/>
                    <a:lumOff val="40000"/>
                  </a:schemeClr>
                </a:solidFill>
              </a:rPr>
              <a:t>-Selenium-Java/</a:t>
            </a:r>
            <a:r>
              <a:rPr lang="en-US" sz="1800" dirty="0" err="1" smtClean="0">
                <a:solidFill>
                  <a:schemeClr val="tx2">
                    <a:lumMod val="60000"/>
                    <a:lumOff val="40000"/>
                  </a:schemeClr>
                </a:solidFill>
              </a:rPr>
              <a:t>udemyseleniumjava</a:t>
            </a:r>
            <a:r>
              <a:rPr lang="en-US" sz="1800" dirty="0">
                <a:solidFill>
                  <a:schemeClr val="tx2">
                    <a:lumMod val="60000"/>
                    <a:lumOff val="40000"/>
                  </a:schemeClr>
                </a:solidFill>
              </a:rPr>
              <a:t>/</a:t>
            </a:r>
            <a:r>
              <a:rPr lang="en-US" sz="1800" dirty="0" err="1" smtClean="0">
                <a:solidFill>
                  <a:schemeClr val="tx2">
                    <a:lumMod val="60000"/>
                    <a:lumOff val="40000"/>
                  </a:schemeClr>
                </a:solidFill>
              </a:rPr>
              <a:t>geckodriver.exe</a:t>
            </a:r>
            <a:r>
              <a:rPr lang="en-US" sz="1800" dirty="0">
                <a:solidFill>
                  <a:schemeClr val="tx2">
                    <a:lumMod val="60000"/>
                    <a:lumOff val="40000"/>
                  </a:schemeClr>
                </a:solidFill>
              </a:rPr>
              <a:t>" -jar </a:t>
            </a:r>
            <a:r>
              <a:rPr lang="en-US" sz="1800" dirty="0" smtClean="0">
                <a:solidFill>
                  <a:schemeClr val="tx2">
                    <a:lumMod val="60000"/>
                    <a:lumOff val="40000"/>
                  </a:schemeClr>
                </a:solidFill>
              </a:rPr>
              <a:t>selenium-server-standalone-3.8.1.jar </a:t>
            </a:r>
            <a:r>
              <a:rPr lang="en-US" sz="1800" dirty="0">
                <a:solidFill>
                  <a:schemeClr val="tx2">
                    <a:lumMod val="60000"/>
                    <a:lumOff val="40000"/>
                  </a:schemeClr>
                </a:solidFill>
              </a:rPr>
              <a:t>-role </a:t>
            </a:r>
            <a:r>
              <a:rPr lang="en-US" sz="1800" dirty="0" err="1">
                <a:solidFill>
                  <a:schemeClr val="tx2">
                    <a:lumMod val="60000"/>
                    <a:lumOff val="40000"/>
                  </a:schemeClr>
                </a:solidFill>
              </a:rPr>
              <a:t>webdriver</a:t>
            </a:r>
            <a:r>
              <a:rPr lang="en-US" sz="1800" dirty="0">
                <a:solidFill>
                  <a:schemeClr val="tx2">
                    <a:lumMod val="60000"/>
                    <a:lumOff val="40000"/>
                  </a:schemeClr>
                </a:solidFill>
              </a:rPr>
              <a:t> -hub http</a:t>
            </a:r>
            <a:r>
              <a:rPr lang="en-US" sz="1800" dirty="0" smtClean="0">
                <a:solidFill>
                  <a:schemeClr val="tx2">
                    <a:lumMod val="60000"/>
                    <a:lumOff val="40000"/>
                  </a:schemeClr>
                </a:solidFill>
              </a:rPr>
              <a:t>://&lt;hub </a:t>
            </a:r>
            <a:r>
              <a:rPr lang="en-US" sz="1800" dirty="0" err="1" smtClean="0">
                <a:solidFill>
                  <a:schemeClr val="tx2">
                    <a:lumMod val="60000"/>
                    <a:lumOff val="40000"/>
                  </a:schemeClr>
                </a:solidFill>
              </a:rPr>
              <a:t>ip</a:t>
            </a:r>
            <a:r>
              <a:rPr lang="en-US" sz="1800" dirty="0" smtClean="0">
                <a:solidFill>
                  <a:schemeClr val="tx2">
                    <a:lumMod val="60000"/>
                    <a:lumOff val="40000"/>
                  </a:schemeClr>
                </a:solidFill>
              </a:rPr>
              <a:t>-address&gt;:4444/grid/register </a:t>
            </a:r>
            <a:r>
              <a:rPr lang="en-US" sz="1800" dirty="0">
                <a:solidFill>
                  <a:schemeClr val="tx2">
                    <a:lumMod val="60000"/>
                    <a:lumOff val="40000"/>
                  </a:schemeClr>
                </a:solidFill>
              </a:rPr>
              <a:t>-port 5566</a:t>
            </a:r>
            <a:br>
              <a:rPr lang="en-US" sz="1800" dirty="0">
                <a:solidFill>
                  <a:schemeClr val="tx2">
                    <a:lumMod val="60000"/>
                    <a:lumOff val="40000"/>
                  </a:schemeClr>
                </a:solidFill>
              </a:rPr>
            </a:br>
            <a:endParaRPr lang="en-US" sz="1800" dirty="0" smtClean="0">
              <a:solidFill>
                <a:schemeClr val="tx2">
                  <a:lumMod val="60000"/>
                  <a:lumOff val="40000"/>
                </a:schemeClr>
              </a:solidFill>
            </a:endParaRPr>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72223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40780"/>
            <a:ext cx="7924800" cy="4731419"/>
          </a:xfrm>
          <a:prstGeom prst="rect">
            <a:avLst/>
          </a:prstGeom>
        </p:spPr>
      </p:pic>
    </p:spTree>
    <p:extLst>
      <p:ext uri="{BB962C8B-B14F-4D97-AF65-F5344CB8AC3E}">
        <p14:creationId xmlns:p14="http://schemas.microsoft.com/office/powerpoint/2010/main" val="11286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2000" dirty="0" smtClean="0"/>
              <a:t>Now verify the hub is connected with grid and selenium grid is set up properly by navigating to the URL below.</a:t>
            </a:r>
          </a:p>
          <a:p>
            <a:pPr marL="960120" lvl="4" indent="0">
              <a:buNone/>
            </a:pPr>
            <a:r>
              <a:rPr lang="en-US" sz="2000" dirty="0">
                <a:solidFill>
                  <a:schemeClr val="tx2">
                    <a:lumMod val="60000"/>
                    <a:lumOff val="40000"/>
                  </a:schemeClr>
                </a:solidFill>
              </a:rPr>
              <a:t>http</a:t>
            </a:r>
            <a:r>
              <a:rPr lang="en-US" sz="2000" dirty="0" smtClean="0">
                <a:solidFill>
                  <a:schemeClr val="tx2">
                    <a:lumMod val="60000"/>
                    <a:lumOff val="40000"/>
                  </a:schemeClr>
                </a:solidFill>
              </a:rPr>
              <a:t>://&lt;hub </a:t>
            </a:r>
            <a:r>
              <a:rPr lang="en-US" sz="2000" dirty="0" err="1" smtClean="0">
                <a:solidFill>
                  <a:schemeClr val="tx2">
                    <a:lumMod val="60000"/>
                    <a:lumOff val="40000"/>
                  </a:schemeClr>
                </a:solidFill>
              </a:rPr>
              <a:t>ip</a:t>
            </a:r>
            <a:r>
              <a:rPr lang="en-US" sz="2000" dirty="0" smtClean="0">
                <a:solidFill>
                  <a:schemeClr val="tx2">
                    <a:lumMod val="60000"/>
                    <a:lumOff val="40000"/>
                  </a:schemeClr>
                </a:solidFill>
              </a:rPr>
              <a:t>-address&gt;:4444/grid/console</a:t>
            </a:r>
            <a:r>
              <a:rPr lang="en-US" sz="2000" dirty="0"/>
              <a:t/>
            </a:r>
            <a:br>
              <a:rPr lang="en-US" sz="2000" dirty="0"/>
            </a:br>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2409026"/>
            <a:ext cx="6477000" cy="3763173"/>
          </a:xfrm>
          <a:prstGeom prst="rect">
            <a:avLst/>
          </a:prstGeom>
        </p:spPr>
      </p:pic>
    </p:spTree>
    <p:extLst>
      <p:ext uri="{BB962C8B-B14F-4D97-AF65-F5344CB8AC3E}">
        <p14:creationId xmlns:p14="http://schemas.microsoft.com/office/powerpoint/2010/main" val="6171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1600" dirty="0" smtClean="0"/>
              <a:t>Verify the node is running properly by navigating to the following command.</a:t>
            </a:r>
          </a:p>
          <a:p>
            <a:pPr marL="960120" lvl="4" indent="0">
              <a:buNone/>
            </a:pPr>
            <a:r>
              <a:rPr lang="en-US" sz="1600" dirty="0"/>
              <a:t> </a:t>
            </a:r>
            <a:r>
              <a:rPr lang="en-US" sz="2000" dirty="0">
                <a:solidFill>
                  <a:schemeClr val="tx2">
                    <a:lumMod val="60000"/>
                    <a:lumOff val="40000"/>
                  </a:schemeClr>
                </a:solidFill>
              </a:rPr>
              <a:t>http://</a:t>
            </a:r>
            <a:r>
              <a:rPr lang="en-US" sz="2000" dirty="0" smtClean="0">
                <a:solidFill>
                  <a:schemeClr val="tx2">
                    <a:lumMod val="60000"/>
                    <a:lumOff val="40000"/>
                  </a:schemeClr>
                </a:solidFill>
              </a:rPr>
              <a:t>localhost:4444/grid/console</a:t>
            </a:r>
            <a:r>
              <a:rPr lang="en-US" dirty="0"/>
              <a:t/>
            </a:r>
            <a:br>
              <a:rPr lang="en-US" dirty="0"/>
            </a:br>
            <a:endParaRPr lang="en-US" sz="2000" dirty="0" smtClean="0"/>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072" y="2185236"/>
            <a:ext cx="5983728" cy="910437"/>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072" y="3429000"/>
            <a:ext cx="5983728" cy="2743200"/>
          </a:xfrm>
          <a:prstGeom prst="rect">
            <a:avLst/>
          </a:prstGeom>
        </p:spPr>
      </p:pic>
    </p:spTree>
    <p:extLst>
      <p:ext uri="{BB962C8B-B14F-4D97-AF65-F5344CB8AC3E}">
        <p14:creationId xmlns:p14="http://schemas.microsoft.com/office/powerpoint/2010/main" val="164313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Test Script Design</a:t>
            </a:r>
            <a:endParaRPr lang="en-US" sz="2400" b="1" dirty="0"/>
          </a:p>
          <a:p>
            <a:pPr lvl="2"/>
            <a:r>
              <a:rPr lang="en-US" b="1" dirty="0" smtClean="0"/>
              <a:t>Selenium Grid requires modification of test scripts in order to execute the test scripts on multiple machines.</a:t>
            </a:r>
          </a:p>
          <a:p>
            <a:pPr lvl="2"/>
            <a:r>
              <a:rPr lang="en-US" b="1" dirty="0" smtClean="0"/>
              <a:t>Desired Capabilities and Remote WebDriver objects needs to be implemented in order to run the selenium grid script.</a:t>
            </a:r>
          </a:p>
          <a:p>
            <a:pPr lvl="3"/>
            <a:r>
              <a:rPr lang="en-US" sz="1600" b="1" u="sng" dirty="0" smtClean="0"/>
              <a:t>DesiredCapabilities</a:t>
            </a:r>
            <a:r>
              <a:rPr lang="en-US" sz="1600" b="1" dirty="0" smtClean="0"/>
              <a:t>: Contains all the configuration of browser i.e. type, platform, browserName, maxInstances and type.</a:t>
            </a:r>
          </a:p>
          <a:p>
            <a:pPr lvl="3"/>
            <a:r>
              <a:rPr lang="en-US" sz="1600" b="1" u="sng" dirty="0" smtClean="0"/>
              <a:t>RemoteWebDriver:</a:t>
            </a:r>
            <a:r>
              <a:rPr lang="en-US" sz="1600" b="1" dirty="0" smtClean="0"/>
              <a:t>  Driver required to run the selenium grid scripts by setting node or machine on which tests can be run.</a:t>
            </a:r>
            <a:endParaRPr lang="en-US" sz="16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072" y="3657600"/>
            <a:ext cx="7049432" cy="2286000"/>
          </a:xfrm>
          <a:prstGeom prst="rect">
            <a:avLst/>
          </a:prstGeom>
        </p:spPr>
      </p:pic>
    </p:spTree>
    <p:extLst>
      <p:ext uri="{BB962C8B-B14F-4D97-AF65-F5344CB8AC3E}">
        <p14:creationId xmlns:p14="http://schemas.microsoft.com/office/powerpoint/2010/main" val="136463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Test Script Design: Firefox</a:t>
            </a:r>
            <a:endParaRPr lang="en-US" sz="2400" b="1"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295400"/>
            <a:ext cx="7315200" cy="4876800"/>
          </a:xfrm>
          <a:prstGeom prst="rect">
            <a:avLst/>
          </a:prstGeom>
        </p:spPr>
      </p:pic>
    </p:spTree>
    <p:extLst>
      <p:ext uri="{BB962C8B-B14F-4D97-AF65-F5344CB8AC3E}">
        <p14:creationId xmlns:p14="http://schemas.microsoft.com/office/powerpoint/2010/main" val="188855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a:t>
            </a:r>
            <a:r>
              <a:rPr lang="en-US" sz="2400" b="1" smtClean="0"/>
              <a:t>Script Design: Chrome</a:t>
            </a:r>
            <a:endParaRPr lang="en-US" sz="2400" b="1"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501" y="1419010"/>
            <a:ext cx="7744196" cy="4753190"/>
          </a:xfrm>
          <a:prstGeom prst="rect">
            <a:avLst/>
          </a:prstGeom>
        </p:spPr>
      </p:pic>
    </p:spTree>
    <p:extLst>
      <p:ext uri="{BB962C8B-B14F-4D97-AF65-F5344CB8AC3E}">
        <p14:creationId xmlns:p14="http://schemas.microsoft.com/office/powerpoint/2010/main" val="88389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39109956"/>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Safari</a:t>
            </a:r>
            <a:endParaRPr lang="en-US" sz="2400" b="1"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95400"/>
            <a:ext cx="7620000" cy="4928136"/>
          </a:xfrm>
          <a:prstGeom prst="rect">
            <a:avLst/>
          </a:prstGeom>
        </p:spPr>
      </p:pic>
    </p:spTree>
    <p:extLst>
      <p:ext uri="{BB962C8B-B14F-4D97-AF65-F5344CB8AC3E}">
        <p14:creationId xmlns:p14="http://schemas.microsoft.com/office/powerpoint/2010/main" val="186506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IE</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95400"/>
            <a:ext cx="7620000" cy="4928136"/>
          </a:xfrm>
          <a:prstGeom prst="rect">
            <a:avLst/>
          </a:prstGeom>
        </p:spPr>
      </p:pic>
    </p:spTree>
    <p:extLst>
      <p:ext uri="{BB962C8B-B14F-4D97-AF65-F5344CB8AC3E}">
        <p14:creationId xmlns:p14="http://schemas.microsoft.com/office/powerpoint/2010/main" val="110345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IE</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76" y="1295400"/>
            <a:ext cx="6823048" cy="4928136"/>
          </a:xfrm>
          <a:prstGeom prst="rect">
            <a:avLst/>
          </a:prstGeom>
        </p:spPr>
      </p:pic>
    </p:spTree>
    <p:extLst>
      <p:ext uri="{BB962C8B-B14F-4D97-AF65-F5344CB8AC3E}">
        <p14:creationId xmlns:p14="http://schemas.microsoft.com/office/powerpoint/2010/main" val="112975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Parallel Execution</a:t>
            </a:r>
          </a:p>
          <a:p>
            <a:pPr lvl="1"/>
            <a:r>
              <a:rPr lang="en-US" sz="2400" b="1" dirty="0" smtClean="0"/>
              <a:t>First set up the hub with the command line.</a:t>
            </a:r>
            <a:r>
              <a:rPr lang="en-US" sz="2400" dirty="0" smtClean="0">
                <a:solidFill>
                  <a:srgbClr val="FFC000"/>
                </a:solidFill>
              </a:rPr>
              <a:t>	</a:t>
            </a:r>
          </a:p>
          <a:p>
            <a:pPr marL="320040" lvl="1" indent="0">
              <a:buNone/>
            </a:pPr>
            <a:r>
              <a:rPr lang="en-US" sz="1400" dirty="0" smtClean="0">
                <a:solidFill>
                  <a:srgbClr val="FFC000"/>
                </a:solidFill>
              </a:rPr>
              <a:t>	java </a:t>
            </a:r>
            <a:r>
              <a:rPr lang="en-US" sz="1400" dirty="0">
                <a:solidFill>
                  <a:srgbClr val="FFC000"/>
                </a:solidFill>
              </a:rPr>
              <a:t>-jar selenium-server-standalone-3.8.1.jar -role hub</a:t>
            </a:r>
          </a:p>
          <a:p>
            <a:pPr lvl="1"/>
            <a:endParaRPr lang="en-US" sz="2400" b="1" dirty="0" smtClean="0"/>
          </a:p>
          <a:p>
            <a:pPr lvl="1"/>
            <a:endParaRPr lang="en-US" sz="2400" b="1" dirty="0" smtClean="0"/>
          </a:p>
          <a:p>
            <a:pPr lvl="1"/>
            <a:endParaRPr lang="en-US" sz="2400" b="1" dirty="0" smtClean="0"/>
          </a:p>
          <a:p>
            <a:pPr lvl="1"/>
            <a:r>
              <a:rPr lang="en-US" sz="2400" b="1" dirty="0" smtClean="0"/>
              <a:t>Second set up the first node.</a:t>
            </a:r>
          </a:p>
          <a:p>
            <a:pPr marL="320040" lvl="1" indent="0">
              <a:buNone/>
            </a:pPr>
            <a:r>
              <a:rPr lang="en-US" sz="1400" dirty="0" smtClean="0">
                <a:solidFill>
                  <a:srgbClr val="FFC000"/>
                </a:solidFill>
              </a:rPr>
              <a:t>	java </a:t>
            </a:r>
            <a:r>
              <a:rPr lang="en-US" sz="1400" dirty="0">
                <a:solidFill>
                  <a:srgbClr val="FFC000"/>
                </a:solidFill>
              </a:rPr>
              <a:t>-</a:t>
            </a:r>
            <a:r>
              <a:rPr lang="en-US" sz="1400" dirty="0" err="1">
                <a:solidFill>
                  <a:srgbClr val="FFC000"/>
                </a:solidFill>
              </a:rPr>
              <a:t>Dwebdriver.gecko.driver</a:t>
            </a:r>
            <a:r>
              <a:rPr lang="en-US" sz="1400" dirty="0">
                <a:solidFill>
                  <a:srgbClr val="FFC000"/>
                </a:solidFill>
              </a:rPr>
              <a:t>=/</a:t>
            </a:r>
            <a:r>
              <a:rPr lang="en-US" sz="1400" dirty="0" smtClean="0">
                <a:solidFill>
                  <a:srgbClr val="FFC000"/>
                </a:solidFill>
              </a:rPr>
              <a:t>Users/</a:t>
            </a:r>
            <a:r>
              <a:rPr lang="en-US" sz="1400" dirty="0" err="1" smtClean="0">
                <a:solidFill>
                  <a:srgbClr val="FFC000"/>
                </a:solidFill>
              </a:rPr>
              <a:t>tulachanashok</a:t>
            </a:r>
            <a:r>
              <a:rPr lang="en-US" sz="1400" dirty="0" smtClean="0">
                <a:solidFill>
                  <a:srgbClr val="FFC000"/>
                </a:solidFill>
              </a:rPr>
              <a:t>/Documents/</a:t>
            </a:r>
            <a:r>
              <a:rPr lang="en-US" sz="1400" dirty="0" err="1" smtClean="0">
                <a:solidFill>
                  <a:srgbClr val="FFC000"/>
                </a:solidFill>
              </a:rPr>
              <a:t>Udemy-Selenm</a:t>
            </a:r>
            <a:r>
              <a:rPr lang="en-US" sz="1400" dirty="0" smtClean="0">
                <a:solidFill>
                  <a:srgbClr val="FFC000"/>
                </a:solidFill>
              </a:rPr>
              <a:t>-	Java/</a:t>
            </a:r>
            <a:r>
              <a:rPr lang="en-US" sz="1400" dirty="0" err="1" smtClean="0">
                <a:solidFill>
                  <a:srgbClr val="FFC000"/>
                </a:solidFill>
              </a:rPr>
              <a:t>udemyseleniumjava</a:t>
            </a:r>
            <a:r>
              <a:rPr lang="en-US" sz="1400" dirty="0" smtClean="0">
                <a:solidFill>
                  <a:srgbClr val="FFC000"/>
                </a:solidFill>
              </a:rPr>
              <a:t>/geckodriver -	</a:t>
            </a:r>
            <a:r>
              <a:rPr lang="en-US" sz="1400" dirty="0" err="1" smtClean="0">
                <a:solidFill>
                  <a:srgbClr val="FFC000"/>
                </a:solidFill>
              </a:rPr>
              <a:t>Dwebdriver.chrome.driver</a:t>
            </a:r>
            <a:r>
              <a:rPr lang="en-US" sz="1400" dirty="0">
                <a:solidFill>
                  <a:srgbClr val="FFC000"/>
                </a:solidFill>
              </a:rPr>
              <a:t>=/</a:t>
            </a:r>
            <a:r>
              <a:rPr lang="en-US" sz="1400" dirty="0" smtClean="0">
                <a:solidFill>
                  <a:srgbClr val="FFC000"/>
                </a:solidFill>
              </a:rPr>
              <a:t>Users/</a:t>
            </a:r>
            <a:r>
              <a:rPr lang="en-US" sz="1400" dirty="0" err="1" smtClean="0">
                <a:solidFill>
                  <a:srgbClr val="FFC000"/>
                </a:solidFill>
              </a:rPr>
              <a:t>tulachanashok</a:t>
            </a:r>
            <a:r>
              <a:rPr lang="en-US" sz="1400" dirty="0" smtClean="0">
                <a:solidFill>
                  <a:srgbClr val="FFC000"/>
                </a:solidFill>
              </a:rPr>
              <a:t>/Documents/</a:t>
            </a:r>
            <a:r>
              <a:rPr lang="en-US" sz="1400" dirty="0" err="1" smtClean="0">
                <a:solidFill>
                  <a:srgbClr val="FFC000"/>
                </a:solidFill>
              </a:rPr>
              <a:t>Udemy</a:t>
            </a:r>
            <a:r>
              <a:rPr lang="en-US" sz="1400" dirty="0" smtClean="0">
                <a:solidFill>
                  <a:srgbClr val="FFC000"/>
                </a:solidFill>
              </a:rPr>
              <a:t>-Selenium-	Java/</a:t>
            </a:r>
            <a:r>
              <a:rPr lang="en-US" sz="1400" dirty="0" err="1" smtClean="0">
                <a:solidFill>
                  <a:srgbClr val="FFC000"/>
                </a:solidFill>
              </a:rPr>
              <a:t>udemyseleniumjava</a:t>
            </a:r>
            <a:r>
              <a:rPr lang="en-US" sz="1400" dirty="0" smtClean="0">
                <a:solidFill>
                  <a:srgbClr val="FFC000"/>
                </a:solidFill>
              </a:rPr>
              <a:t>/</a:t>
            </a:r>
            <a:r>
              <a:rPr lang="en-US" sz="1400" dirty="0" err="1" smtClean="0">
                <a:solidFill>
                  <a:srgbClr val="FFC000"/>
                </a:solidFill>
              </a:rPr>
              <a:t>chromedriver.exe</a:t>
            </a:r>
            <a:r>
              <a:rPr lang="en-US" sz="1400" dirty="0" smtClean="0">
                <a:solidFill>
                  <a:srgbClr val="FFC000"/>
                </a:solidFill>
              </a:rPr>
              <a:t> </a:t>
            </a:r>
            <a:r>
              <a:rPr lang="en-US" sz="1400" dirty="0">
                <a:solidFill>
                  <a:srgbClr val="FFC000"/>
                </a:solidFill>
              </a:rPr>
              <a:t>-jar selenium-server-standalone-3.8.1.jar -role </a:t>
            </a:r>
            <a:r>
              <a:rPr lang="en-US" sz="1400" dirty="0" smtClean="0">
                <a:solidFill>
                  <a:srgbClr val="FFC000"/>
                </a:solidFill>
              </a:rPr>
              <a:t>	</a:t>
            </a:r>
            <a:r>
              <a:rPr lang="en-US" sz="1400" dirty="0" err="1" smtClean="0">
                <a:solidFill>
                  <a:srgbClr val="FFC000"/>
                </a:solidFill>
              </a:rPr>
              <a:t>webdriver</a:t>
            </a:r>
            <a:r>
              <a:rPr lang="en-US" sz="1400" dirty="0" smtClean="0">
                <a:solidFill>
                  <a:srgbClr val="FFC000"/>
                </a:solidFill>
              </a:rPr>
              <a:t> </a:t>
            </a:r>
            <a:r>
              <a:rPr lang="en-US" sz="1400" dirty="0">
                <a:solidFill>
                  <a:srgbClr val="FFC000"/>
                </a:solidFill>
              </a:rPr>
              <a:t>-hub http://localhost:4444/grid/register -port 5555</a:t>
            </a:r>
          </a:p>
          <a:p>
            <a:pPr lvl="1"/>
            <a:endParaRPr lang="en-US" sz="2400" b="1" dirty="0" smtClean="0"/>
          </a:p>
          <a:p>
            <a:pPr lvl="1"/>
            <a:endParaRPr lang="en-US" sz="2400" b="1" dirty="0" smtClean="0"/>
          </a:p>
          <a:p>
            <a:pPr lvl="1"/>
            <a:endParaRPr lang="en-US" sz="2400" b="1" dirty="0" smtClean="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7776411" cy="1186799"/>
          </a:xfrm>
          <a:prstGeom prst="rect">
            <a:avLst/>
          </a:prstGeom>
        </p:spPr>
      </p:pic>
      <p:pic>
        <p:nvPicPr>
          <p:cNvPr id="13"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876800"/>
            <a:ext cx="7776411" cy="1295400"/>
          </a:xfrm>
          <a:prstGeom prst="rect">
            <a:avLst/>
          </a:prstGeom>
        </p:spPr>
      </p:pic>
    </p:spTree>
    <p:extLst>
      <p:ext uri="{BB962C8B-B14F-4D97-AF65-F5344CB8AC3E}">
        <p14:creationId xmlns:p14="http://schemas.microsoft.com/office/powerpoint/2010/main" val="106048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417219"/>
          </a:xfrm>
        </p:spPr>
        <p:txBody>
          <a:bodyPr>
            <a:normAutofit/>
          </a:bodyPr>
          <a:lstStyle/>
          <a:p>
            <a:pPr lvl="1"/>
            <a:r>
              <a:rPr lang="en-US" sz="2400" b="1" dirty="0" smtClean="0"/>
              <a:t>Selenium Grid Test Script Design: Parallel Execution</a:t>
            </a:r>
          </a:p>
          <a:p>
            <a:pPr lvl="2"/>
            <a:r>
              <a:rPr lang="en-US" sz="2200" b="1" dirty="0" smtClean="0"/>
              <a:t>Third, Set up the node by running the command below.</a:t>
            </a:r>
          </a:p>
          <a:p>
            <a:pPr lvl="2"/>
            <a:endParaRPr lang="en-US" sz="2200" b="1" dirty="0"/>
          </a:p>
          <a:p>
            <a:pPr lvl="2"/>
            <a:endParaRPr lang="en-US" sz="2200" b="1" dirty="0" smtClean="0"/>
          </a:p>
          <a:p>
            <a:pPr lvl="2"/>
            <a:endParaRPr lang="en-US" sz="2200" b="1" dirty="0"/>
          </a:p>
          <a:p>
            <a:pPr lvl="2"/>
            <a:r>
              <a:rPr lang="en-US" sz="2200" b="1" dirty="0" smtClean="0"/>
              <a:t>Now, configure your </a:t>
            </a:r>
            <a:r>
              <a:rPr lang="en-US" sz="2200" b="1" dirty="0" err="1" smtClean="0"/>
              <a:t>testng</a:t>
            </a:r>
            <a:r>
              <a:rPr lang="en-US" sz="2200" b="1" dirty="0" smtClean="0"/>
              <a:t> file as shown below.</a:t>
            </a:r>
          </a:p>
          <a:p>
            <a:pPr lvl="1"/>
            <a:endParaRPr lang="en-US" sz="2400" b="1" dirty="0"/>
          </a:p>
          <a:p>
            <a:pPr lvl="2"/>
            <a:endParaRPr lang="en-US" sz="22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94" y="3429001"/>
            <a:ext cx="7586755" cy="2667000"/>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88" y="1737170"/>
            <a:ext cx="7319211" cy="818816"/>
          </a:xfrm>
          <a:prstGeom prst="rect">
            <a:avLst/>
          </a:prstGeom>
        </p:spPr>
      </p:pic>
    </p:spTree>
    <p:extLst>
      <p:ext uri="{BB962C8B-B14F-4D97-AF65-F5344CB8AC3E}">
        <p14:creationId xmlns:p14="http://schemas.microsoft.com/office/powerpoint/2010/main" val="2057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Parallel Execution</a:t>
            </a:r>
          </a:p>
          <a:p>
            <a:pPr lvl="1"/>
            <a:r>
              <a:rPr lang="en-US" sz="2400" b="1" dirty="0" smtClean="0"/>
              <a:t>Then configure your Grid_Test as shown below.</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52600"/>
            <a:ext cx="8077200" cy="4470936"/>
          </a:xfrm>
          <a:prstGeom prst="rect">
            <a:avLst/>
          </a:prstGeom>
        </p:spPr>
      </p:pic>
    </p:spTree>
    <p:extLst>
      <p:ext uri="{BB962C8B-B14F-4D97-AF65-F5344CB8AC3E}">
        <p14:creationId xmlns:p14="http://schemas.microsoft.com/office/powerpoint/2010/main" val="133090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417219"/>
          </a:xfrm>
        </p:spPr>
        <p:txBody>
          <a:bodyPr>
            <a:normAutofit/>
          </a:bodyPr>
          <a:lstStyle/>
          <a:p>
            <a:pPr lvl="1"/>
            <a:r>
              <a:rPr lang="en-US" sz="2400" b="1" dirty="0" smtClean="0"/>
              <a:t>Selenium Grid Test Script Design: Parallel Execution</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440780"/>
            <a:ext cx="7010400" cy="4731419"/>
          </a:xfrm>
          <a:prstGeom prst="rect">
            <a:avLst/>
          </a:prstGeom>
        </p:spPr>
      </p:pic>
    </p:spTree>
    <p:extLst>
      <p:ext uri="{BB962C8B-B14F-4D97-AF65-F5344CB8AC3E}">
        <p14:creationId xmlns:p14="http://schemas.microsoft.com/office/powerpoint/2010/main" val="213605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534400" cy="5417219"/>
          </a:xfrm>
        </p:spPr>
        <p:txBody>
          <a:bodyPr>
            <a:normAutofit/>
          </a:bodyPr>
          <a:lstStyle/>
          <a:p>
            <a:pPr lvl="1"/>
            <a:r>
              <a:rPr lang="en-US" sz="2400" b="1" dirty="0" smtClean="0"/>
              <a:t>Selenium Grid Test Script Design: JSON</a:t>
            </a:r>
          </a:p>
          <a:p>
            <a:pPr lvl="1"/>
            <a:r>
              <a:rPr lang="en-US" sz="2400" b="1" dirty="0" smtClean="0"/>
              <a:t>JSON </a:t>
            </a:r>
            <a:r>
              <a:rPr lang="mr-IN" sz="2400" b="1" dirty="0" smtClean="0"/>
              <a:t>–</a:t>
            </a:r>
            <a:r>
              <a:rPr lang="en-US" sz="2400" b="1" dirty="0" smtClean="0"/>
              <a:t> JSON stands for </a:t>
            </a:r>
            <a:r>
              <a:rPr lang="en-US" sz="2400" b="1" dirty="0" err="1" smtClean="0"/>
              <a:t>Javascript</a:t>
            </a:r>
            <a:r>
              <a:rPr lang="en-US" sz="2400" b="1" dirty="0" smtClean="0"/>
              <a:t> Object Notation.</a:t>
            </a:r>
          </a:p>
          <a:p>
            <a:pPr lvl="3"/>
            <a:r>
              <a:rPr lang="en-US" sz="2000" b="1" dirty="0" smtClean="0"/>
              <a:t>Similar to XML file but commonly used for interchange of data between browser and the web server.</a:t>
            </a:r>
          </a:p>
          <a:p>
            <a:pPr lvl="3"/>
            <a:r>
              <a:rPr lang="en-US" sz="2000" b="1" dirty="0" smtClean="0"/>
              <a:t>Hub and Node browser configuration can also be saved and used to run the selenium grid scripts.</a:t>
            </a:r>
          </a:p>
          <a:p>
            <a:pPr lvl="3"/>
            <a:r>
              <a:rPr lang="en-US" sz="2000" b="1" dirty="0" smtClean="0"/>
              <a:t>JSON </a:t>
            </a:r>
            <a:r>
              <a:rPr lang="en-US" sz="2000" b="1" dirty="0" err="1" smtClean="0"/>
              <a:t>config</a:t>
            </a:r>
            <a:r>
              <a:rPr lang="en-US" sz="2000" b="1" dirty="0" smtClean="0"/>
              <a:t> file can be downloaded from here.</a:t>
            </a:r>
          </a:p>
          <a:p>
            <a:pPr lvl="4"/>
            <a:r>
              <a:rPr lang="en-US" sz="2000" dirty="0">
                <a:hlinkClick r:id="rId3"/>
              </a:rPr>
              <a:t>https://</a:t>
            </a:r>
            <a:r>
              <a:rPr lang="en-US" sz="2000" dirty="0" smtClean="0">
                <a:hlinkClick r:id="rId3"/>
              </a:rPr>
              <a:t>github.com/SeleniumHQ/selenium/blob/master/java/server/src/org/openqa/grid/common/defaults/DefaultHub.json</a:t>
            </a:r>
            <a:endParaRPr lang="en-US" sz="2000" b="1" dirty="0" smtClean="0"/>
          </a:p>
          <a:p>
            <a:pPr lvl="3"/>
            <a:r>
              <a:rPr lang="en-US" sz="2000" b="1" dirty="0" smtClean="0"/>
              <a:t>Save the file in your project folder as </a:t>
            </a:r>
            <a:r>
              <a:rPr lang="en-US" sz="2000" b="1" dirty="0" err="1" smtClean="0"/>
              <a:t>hubConfig.json</a:t>
            </a:r>
            <a:endParaRPr lang="en-US" sz="2000" b="1" dirty="0" smtClean="0"/>
          </a:p>
          <a:p>
            <a:pPr lvl="3"/>
            <a:r>
              <a:rPr lang="en-US" sz="2000" b="1" dirty="0" smtClean="0"/>
              <a:t>Then set up selenium hub by running the command below.</a:t>
            </a:r>
          </a:p>
          <a:p>
            <a:pPr marL="960120" lvl="4" indent="0">
              <a:buNone/>
            </a:pPr>
            <a:r>
              <a:rPr lang="en-US" sz="2000" dirty="0">
                <a:solidFill>
                  <a:schemeClr val="tx2">
                    <a:lumMod val="60000"/>
                    <a:lumOff val="40000"/>
                  </a:schemeClr>
                </a:solidFill>
              </a:rPr>
              <a:t>java -jar </a:t>
            </a:r>
            <a:r>
              <a:rPr lang="en-US" sz="2000" dirty="0" smtClean="0">
                <a:solidFill>
                  <a:schemeClr val="tx2">
                    <a:lumMod val="60000"/>
                    <a:lumOff val="40000"/>
                  </a:schemeClr>
                </a:solidFill>
              </a:rPr>
              <a:t>selenium-server-standalone-3.8.1.jar </a:t>
            </a:r>
            <a:r>
              <a:rPr lang="en-US" sz="2000" dirty="0">
                <a:solidFill>
                  <a:schemeClr val="tx2">
                    <a:lumMod val="60000"/>
                    <a:lumOff val="40000"/>
                  </a:schemeClr>
                </a:solidFill>
              </a:rPr>
              <a:t>-role hub -</a:t>
            </a:r>
            <a:r>
              <a:rPr lang="en-US" sz="2000" dirty="0" err="1">
                <a:solidFill>
                  <a:schemeClr val="tx2">
                    <a:lumMod val="60000"/>
                    <a:lumOff val="40000"/>
                  </a:schemeClr>
                </a:solidFill>
              </a:rPr>
              <a:t>hubConfig</a:t>
            </a:r>
            <a:r>
              <a:rPr lang="en-US" sz="2000" dirty="0">
                <a:solidFill>
                  <a:schemeClr val="tx2">
                    <a:lumMod val="60000"/>
                    <a:lumOff val="40000"/>
                  </a:schemeClr>
                </a:solidFill>
              </a:rPr>
              <a:t> </a:t>
            </a:r>
            <a:r>
              <a:rPr lang="en-US" sz="2000" dirty="0" err="1" smtClean="0">
                <a:solidFill>
                  <a:schemeClr val="tx2">
                    <a:lumMod val="60000"/>
                    <a:lumOff val="40000"/>
                  </a:schemeClr>
                </a:solidFill>
              </a:rPr>
              <a:t>hubConfig.json</a:t>
            </a:r>
            <a:endParaRPr lang="en-US" sz="2000" b="1" dirty="0" smtClean="0">
              <a:solidFill>
                <a:schemeClr val="tx2">
                  <a:lumMod val="60000"/>
                  <a:lumOff val="40000"/>
                </a:schemeClr>
              </a:solidFill>
            </a:endParaRPr>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51007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200" b="1" dirty="0" smtClean="0"/>
              <a:t>Selenium Grid Test Script Design: Hub Configuration</a:t>
            </a:r>
            <a:endParaRPr lang="en-US" sz="22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113" y="3817450"/>
            <a:ext cx="7772400" cy="2354750"/>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323425"/>
            <a:ext cx="7736113" cy="2209324"/>
          </a:xfrm>
          <a:prstGeom prst="rect">
            <a:avLst/>
          </a:prstGeom>
        </p:spPr>
      </p:pic>
    </p:spTree>
    <p:extLst>
      <p:ext uri="{BB962C8B-B14F-4D97-AF65-F5344CB8AC3E}">
        <p14:creationId xmlns:p14="http://schemas.microsoft.com/office/powerpoint/2010/main" val="436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077200" cy="5555536"/>
          </a:xfrm>
        </p:spPr>
        <p:txBody>
          <a:bodyPr>
            <a:normAutofit/>
          </a:bodyPr>
          <a:lstStyle/>
          <a:p>
            <a:pPr lvl="1"/>
            <a:r>
              <a:rPr lang="en-US" sz="2200" dirty="0" smtClean="0"/>
              <a:t>Verify the hub is configured successfully by navigating to </a:t>
            </a:r>
            <a:r>
              <a:rPr lang="en-US" sz="2200" dirty="0" err="1" smtClean="0"/>
              <a:t>theURL</a:t>
            </a:r>
            <a:endParaRPr lang="en-US" sz="2200" dirty="0" smtClean="0"/>
          </a:p>
          <a:p>
            <a:pPr marL="502920" lvl="2" indent="0">
              <a:buNone/>
            </a:pPr>
            <a:r>
              <a:rPr lang="en-US" sz="2000" dirty="0" smtClean="0">
                <a:solidFill>
                  <a:schemeClr val="tx2">
                    <a:lumMod val="60000"/>
                    <a:lumOff val="40000"/>
                  </a:schemeClr>
                </a:solidFill>
              </a:rPr>
              <a:t>http://localhost:4444/grid/console</a:t>
            </a:r>
          </a:p>
          <a:p>
            <a:pPr lvl="1"/>
            <a:endParaRPr lang="en-US" sz="22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2286000"/>
            <a:ext cx="7239000" cy="3048000"/>
          </a:xfrm>
          <a:prstGeom prst="rect">
            <a:avLst/>
          </a:prstGeom>
        </p:spPr>
      </p:pic>
    </p:spTree>
    <p:extLst>
      <p:ext uri="{BB962C8B-B14F-4D97-AF65-F5344CB8AC3E}">
        <p14:creationId xmlns:p14="http://schemas.microsoft.com/office/powerpoint/2010/main" val="156359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1"/>
            <a:ext cx="7086600" cy="609599"/>
          </a:xfrm>
        </p:spPr>
        <p:txBody>
          <a:bodyPr>
            <a:normAutofit fontScale="90000"/>
          </a:bodyPr>
          <a:lstStyle/>
          <a:p>
            <a:r>
              <a:rPr lang="en-US" dirty="0" smtClean="0"/>
              <a:t>String</a:t>
            </a:r>
            <a:endParaRPr lang="en-US" dirty="0"/>
          </a:p>
        </p:txBody>
      </p:sp>
      <p:sp>
        <p:nvSpPr>
          <p:cNvPr id="3" name="Content Placeholder 2"/>
          <p:cNvSpPr>
            <a:spLocks noGrp="1"/>
          </p:cNvSpPr>
          <p:nvPr>
            <p:ph idx="1"/>
          </p:nvPr>
        </p:nvSpPr>
        <p:spPr>
          <a:xfrm>
            <a:off x="609600" y="1219200"/>
            <a:ext cx="8077200" cy="1828800"/>
          </a:xfrm>
        </p:spPr>
        <p:txBody>
          <a:bodyPr>
            <a:noAutofit/>
          </a:bodyPr>
          <a:lstStyle/>
          <a:p>
            <a:r>
              <a:rPr lang="en-US" sz="2400" dirty="0" smtClean="0"/>
              <a:t>String is an object typically representing sequence of characters.</a:t>
            </a:r>
          </a:p>
          <a:p>
            <a:r>
              <a:rPr lang="en-US" sz="2400" dirty="0"/>
              <a:t>The java.lang.String class is used to create string object.</a:t>
            </a:r>
            <a:endParaRPr lang="en-US" sz="2400" dirty="0" smtClean="0"/>
          </a:p>
          <a:p>
            <a:r>
              <a:rPr lang="en-US" sz="2400" dirty="0" smtClean="0"/>
              <a:t>String are always in double quotes.</a:t>
            </a:r>
          </a:p>
        </p:txBody>
      </p:sp>
      <p:sp>
        <p:nvSpPr>
          <p:cNvPr id="4" name="Footer Placeholder 3"/>
          <p:cNvSpPr>
            <a:spLocks noGrp="1"/>
          </p:cNvSpPr>
          <p:nvPr>
            <p:ph type="ftr" sz="quarter" idx="11"/>
          </p:nvPr>
        </p:nvSpPr>
        <p:spPr>
          <a:xfrm>
            <a:off x="23622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6600"/>
            <a:ext cx="6530824" cy="2819400"/>
          </a:xfrm>
          <a:prstGeom prst="rect">
            <a:avLst/>
          </a:prstGeom>
        </p:spPr>
      </p:pic>
    </p:spTree>
    <p:extLst>
      <p:ext uri="{BB962C8B-B14F-4D97-AF65-F5344CB8AC3E}">
        <p14:creationId xmlns:p14="http://schemas.microsoft.com/office/powerpoint/2010/main" val="57791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 Arrays</a:t>
            </a:r>
            <a:endParaRPr lang="en-US" dirty="0"/>
          </a:p>
        </p:txBody>
      </p:sp>
      <p:sp>
        <p:nvSpPr>
          <p:cNvPr id="4" name="Footer Placeholder 3"/>
          <p:cNvSpPr>
            <a:spLocks noGrp="1"/>
          </p:cNvSpPr>
          <p:nvPr>
            <p:ph type="ftr" sz="quarter" idx="11"/>
          </p:nvPr>
        </p:nvSpPr>
        <p:spPr>
          <a:xfrm>
            <a:off x="2438400" y="616373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9" y="1048342"/>
            <a:ext cx="6910451" cy="4057058"/>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49" y="5105400"/>
            <a:ext cx="6910451" cy="1092200"/>
          </a:xfrm>
          <a:prstGeom prst="rect">
            <a:avLst/>
          </a:prstGeom>
        </p:spPr>
      </p:pic>
    </p:spTree>
    <p:extLst>
      <p:ext uri="{BB962C8B-B14F-4D97-AF65-F5344CB8AC3E}">
        <p14:creationId xmlns:p14="http://schemas.microsoft.com/office/powerpoint/2010/main" val="149742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914399"/>
            <a:ext cx="8229600" cy="5257801"/>
          </a:xfrm>
        </p:spPr>
        <p:txBody>
          <a:bodyPr>
            <a:normAutofit fontScale="92500" lnSpcReduction="10000"/>
          </a:bodyPr>
          <a:lstStyle/>
          <a:p>
            <a:pPr lvl="1"/>
            <a:r>
              <a:rPr lang="en-US" sz="2200" b="1" dirty="0" smtClean="0"/>
              <a:t>Selenium Grid Test Script Design:  Node Configuration.</a:t>
            </a:r>
          </a:p>
          <a:p>
            <a:pPr lvl="3"/>
            <a:r>
              <a:rPr lang="en-US" sz="2000" dirty="0" smtClean="0"/>
              <a:t>Node JSON </a:t>
            </a:r>
            <a:r>
              <a:rPr lang="en-US" sz="2000" dirty="0" err="1" smtClean="0"/>
              <a:t>config</a:t>
            </a:r>
            <a:r>
              <a:rPr lang="en-US" sz="2000" dirty="0" smtClean="0"/>
              <a:t> file can be downloaded from here.</a:t>
            </a:r>
          </a:p>
          <a:p>
            <a:pPr lvl="4"/>
            <a:r>
              <a:rPr lang="en-US" sz="2000" dirty="0">
                <a:hlinkClick r:id="rId3"/>
              </a:rPr>
              <a:t>https://</a:t>
            </a:r>
            <a:r>
              <a:rPr lang="en-US" sz="2000" dirty="0" smtClean="0">
                <a:hlinkClick r:id="rId3"/>
              </a:rPr>
              <a:t>github.com/SeleniumHQ/selenium/blob/master/java/server/src/org/openqa/grid/common/defaults/DefaultNodeWebDriver.json</a:t>
            </a:r>
            <a:endParaRPr lang="en-US" sz="2000" b="1" dirty="0" smtClean="0"/>
          </a:p>
          <a:p>
            <a:pPr lvl="3"/>
            <a:r>
              <a:rPr lang="en-US" sz="2000" dirty="0"/>
              <a:t>Save the file in your project folder as </a:t>
            </a:r>
            <a:r>
              <a:rPr lang="en-US" sz="2000" dirty="0" smtClean="0"/>
              <a:t>node1.json</a:t>
            </a:r>
          </a:p>
          <a:p>
            <a:pPr lvl="3"/>
            <a:r>
              <a:rPr lang="en-US" sz="2000" dirty="0" smtClean="0"/>
              <a:t>Copy the same </a:t>
            </a:r>
            <a:r>
              <a:rPr lang="en-US" sz="2000" dirty="0" err="1" smtClean="0"/>
              <a:t>json</a:t>
            </a:r>
            <a:r>
              <a:rPr lang="en-US" sz="2000" dirty="0" smtClean="0"/>
              <a:t> content and save it in another file as node2.json</a:t>
            </a:r>
          </a:p>
          <a:p>
            <a:pPr lvl="3"/>
            <a:r>
              <a:rPr lang="en-US" sz="2000" dirty="0" smtClean="0"/>
              <a:t>You can set up as many nodes as you would like copying the file above and naming it as node1.json, node2.json and so on.</a:t>
            </a:r>
          </a:p>
          <a:p>
            <a:pPr lvl="3"/>
            <a:r>
              <a:rPr lang="en-US" sz="2000" dirty="0" smtClean="0"/>
              <a:t>Then set up selenium node by running the command below.</a:t>
            </a:r>
          </a:p>
          <a:p>
            <a:pPr marL="960120" lvl="4" indent="0">
              <a:buNone/>
            </a:pPr>
            <a:r>
              <a:rPr lang="en-US" sz="1900" dirty="0">
                <a:solidFill>
                  <a:schemeClr val="tx2">
                    <a:lumMod val="60000"/>
                    <a:lumOff val="40000"/>
                  </a:schemeClr>
                </a:solidFill>
              </a:rPr>
              <a:t>java -D-</a:t>
            </a:r>
            <a:r>
              <a:rPr lang="en-US" sz="1900" dirty="0" err="1">
                <a:solidFill>
                  <a:schemeClr val="tx2">
                    <a:lumMod val="60000"/>
                    <a:lumOff val="40000"/>
                  </a:schemeClr>
                </a:solidFill>
              </a:rPr>
              <a:t>Dwebdriver.gecko.driver</a:t>
            </a:r>
            <a:r>
              <a:rPr lang="en-US" sz="1900" dirty="0">
                <a:solidFill>
                  <a:schemeClr val="tx2">
                    <a:lumMod val="60000"/>
                    <a:lumOff val="40000"/>
                  </a:schemeClr>
                </a:solidFill>
              </a:rPr>
              <a:t>="</a:t>
            </a:r>
            <a:r>
              <a:rPr lang="en-US" sz="1900" dirty="0" err="1">
                <a:solidFill>
                  <a:schemeClr val="tx2">
                    <a:lumMod val="60000"/>
                    <a:lumOff val="40000"/>
                  </a:schemeClr>
                </a:solidFill>
              </a:rPr>
              <a:t>geckodriver.exe</a:t>
            </a:r>
            <a:r>
              <a:rPr lang="en-US" sz="1900" dirty="0">
                <a:solidFill>
                  <a:schemeClr val="tx2">
                    <a:lumMod val="60000"/>
                    <a:lumOff val="40000"/>
                  </a:schemeClr>
                </a:solidFill>
              </a:rPr>
              <a:t>" -jar selenium-seer-standalone-3.8.1.jar -role node -</a:t>
            </a:r>
            <a:r>
              <a:rPr lang="en-US" sz="1900" dirty="0" err="1">
                <a:solidFill>
                  <a:schemeClr val="tx2">
                    <a:lumMod val="60000"/>
                    <a:lumOff val="40000"/>
                  </a:schemeClr>
                </a:solidFill>
              </a:rPr>
              <a:t>nodeConfig</a:t>
            </a:r>
            <a:r>
              <a:rPr lang="en-US" sz="1900" dirty="0">
                <a:solidFill>
                  <a:schemeClr val="tx2">
                    <a:lumMod val="60000"/>
                    <a:lumOff val="40000"/>
                  </a:schemeClr>
                </a:solidFill>
              </a:rPr>
              <a:t> node1.json</a:t>
            </a:r>
          </a:p>
          <a:p>
            <a:pPr marL="960120" lvl="4" indent="0">
              <a:buNone/>
            </a:pPr>
            <a:endParaRPr lang="en-US" sz="2000" dirty="0" smtClean="0">
              <a:solidFill>
                <a:schemeClr val="tx2">
                  <a:lumMod val="60000"/>
                  <a:lumOff val="40000"/>
                </a:schemeClr>
              </a:solidFill>
            </a:endParaRPr>
          </a:p>
          <a:p>
            <a:pPr marL="731520" lvl="3" indent="0">
              <a:buNone/>
            </a:pPr>
            <a:r>
              <a:rPr lang="en-US" sz="2100" dirty="0" smtClean="0"/>
              <a:t>	</a:t>
            </a:r>
            <a:r>
              <a:rPr lang="en-US" sz="2100" dirty="0" smtClean="0">
                <a:solidFill>
                  <a:schemeClr val="tx2">
                    <a:lumMod val="60000"/>
                    <a:lumOff val="40000"/>
                  </a:schemeClr>
                </a:solidFill>
              </a:rPr>
              <a:t>java </a:t>
            </a:r>
            <a:r>
              <a:rPr lang="en-US" sz="2100" dirty="0">
                <a:solidFill>
                  <a:schemeClr val="tx2">
                    <a:lumMod val="60000"/>
                    <a:lumOff val="40000"/>
                  </a:schemeClr>
                </a:solidFill>
              </a:rPr>
              <a:t>-D-</a:t>
            </a:r>
            <a:r>
              <a:rPr lang="en-US" sz="2100" dirty="0" err="1">
                <a:solidFill>
                  <a:schemeClr val="tx2">
                    <a:lumMod val="60000"/>
                    <a:lumOff val="40000"/>
                  </a:schemeClr>
                </a:solidFill>
              </a:rPr>
              <a:t>Dwebdriver.gecko.driver</a:t>
            </a:r>
            <a:r>
              <a:rPr lang="en-US" sz="2100" dirty="0">
                <a:solidFill>
                  <a:schemeClr val="tx2">
                    <a:lumMod val="60000"/>
                    <a:lumOff val="40000"/>
                  </a:schemeClr>
                </a:solidFill>
              </a:rPr>
              <a:t>="</a:t>
            </a:r>
            <a:r>
              <a:rPr lang="en-US" sz="2100" dirty="0" err="1">
                <a:solidFill>
                  <a:schemeClr val="tx2">
                    <a:lumMod val="60000"/>
                    <a:lumOff val="40000"/>
                  </a:schemeClr>
                </a:solidFill>
              </a:rPr>
              <a:t>chromedriver.exe</a:t>
            </a:r>
            <a:r>
              <a:rPr lang="en-US" sz="2100" dirty="0">
                <a:solidFill>
                  <a:schemeClr val="tx2">
                    <a:lumMod val="60000"/>
                    <a:lumOff val="40000"/>
                  </a:schemeClr>
                </a:solidFill>
              </a:rPr>
              <a:t>" -jar </a:t>
            </a:r>
            <a:r>
              <a:rPr lang="en-US" sz="2100" dirty="0" smtClean="0">
                <a:solidFill>
                  <a:schemeClr val="tx2">
                    <a:lumMod val="60000"/>
                    <a:lumOff val="40000"/>
                  </a:schemeClr>
                </a:solidFill>
              </a:rPr>
              <a:t>	selenium-server-standalone-3.8.1.jar </a:t>
            </a:r>
            <a:r>
              <a:rPr lang="en-US" sz="2100" dirty="0">
                <a:solidFill>
                  <a:schemeClr val="tx2">
                    <a:lumMod val="60000"/>
                    <a:lumOff val="40000"/>
                  </a:schemeClr>
                </a:solidFill>
              </a:rPr>
              <a:t>-role node -</a:t>
            </a:r>
            <a:r>
              <a:rPr lang="en-US" sz="2100" dirty="0" err="1">
                <a:solidFill>
                  <a:schemeClr val="tx2">
                    <a:lumMod val="60000"/>
                    <a:lumOff val="40000"/>
                  </a:schemeClr>
                </a:solidFill>
              </a:rPr>
              <a:t>nodeConfig</a:t>
            </a:r>
            <a:r>
              <a:rPr lang="en-US" sz="2100" dirty="0">
                <a:solidFill>
                  <a:schemeClr val="tx2">
                    <a:lumMod val="60000"/>
                    <a:lumOff val="40000"/>
                  </a:schemeClr>
                </a:solidFill>
              </a:rPr>
              <a:t> </a:t>
            </a:r>
            <a:r>
              <a:rPr lang="en-US" sz="2100" dirty="0" smtClean="0">
                <a:solidFill>
                  <a:schemeClr val="tx2">
                    <a:lumMod val="60000"/>
                    <a:lumOff val="40000"/>
                  </a:schemeClr>
                </a:solidFill>
              </a:rPr>
              <a:t>	node2.json</a:t>
            </a:r>
            <a:endParaRPr lang="en-US" sz="2100" dirty="0">
              <a:solidFill>
                <a:schemeClr val="tx2">
                  <a:lumMod val="60000"/>
                  <a:lumOff val="40000"/>
                </a:schemeClr>
              </a:solidFill>
            </a:endParaRPr>
          </a:p>
          <a:p>
            <a:pPr marL="960120" lvl="4" indent="0">
              <a:buNone/>
            </a:pPr>
            <a:endParaRPr lang="en-US" sz="20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8653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229600" cy="5555536"/>
          </a:xfrm>
        </p:spPr>
        <p:txBody>
          <a:bodyPr>
            <a:normAutofit/>
          </a:bodyPr>
          <a:lstStyle/>
          <a:p>
            <a:pPr lvl="1"/>
            <a:r>
              <a:rPr lang="en-US" sz="2000" b="1" dirty="0" smtClean="0"/>
              <a:t>Node 1 &amp; 2 Configuration</a:t>
            </a:r>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64" y="1405344"/>
            <a:ext cx="3733800" cy="4664195"/>
          </a:xfrm>
          <a:prstGeom prst="rect">
            <a:avLst/>
          </a:prstGeom>
        </p:spPr>
      </p:pic>
      <p:pic>
        <p:nvPicPr>
          <p:cNvPr id="9"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502" y="1405343"/>
            <a:ext cx="3484273" cy="4664195"/>
          </a:xfrm>
          <a:prstGeom prst="rect">
            <a:avLst/>
          </a:prstGeom>
        </p:spPr>
      </p:pic>
    </p:spTree>
    <p:extLst>
      <p:ext uri="{BB962C8B-B14F-4D97-AF65-F5344CB8AC3E}">
        <p14:creationId xmlns:p14="http://schemas.microsoft.com/office/powerpoint/2010/main" val="4469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229600" cy="5555536"/>
          </a:xfrm>
        </p:spPr>
        <p:txBody>
          <a:bodyPr>
            <a:normAutofit/>
          </a:bodyPr>
          <a:lstStyle/>
          <a:p>
            <a:pPr lvl="1"/>
            <a:r>
              <a:rPr lang="en-US" sz="2000" b="1" dirty="0" smtClean="0"/>
              <a:t>Verify the node1 and node2 is registered to hub successfully as below.</a:t>
            </a:r>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76400"/>
            <a:ext cx="7391400" cy="4419601"/>
          </a:xfrm>
          <a:prstGeom prst="rect">
            <a:avLst/>
          </a:prstGeom>
        </p:spPr>
      </p:pic>
    </p:spTree>
    <p:extLst>
      <p:ext uri="{BB962C8B-B14F-4D97-AF65-F5344CB8AC3E}">
        <p14:creationId xmlns:p14="http://schemas.microsoft.com/office/powerpoint/2010/main" val="4171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229600" cy="5555536"/>
          </a:xfrm>
        </p:spPr>
        <p:txBody>
          <a:bodyPr>
            <a:normAutofit/>
          </a:bodyPr>
          <a:lstStyle/>
          <a:p>
            <a:pPr lvl="1"/>
            <a:r>
              <a:rPr lang="en-US" sz="2000" b="1" dirty="0" smtClean="0"/>
              <a:t>Selenium Grid Console</a:t>
            </a:r>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970" y="1455295"/>
            <a:ext cx="7522029" cy="4335905"/>
          </a:xfrm>
          <a:prstGeom prst="rect">
            <a:avLst/>
          </a:prstGeom>
        </p:spPr>
      </p:pic>
    </p:spTree>
    <p:extLst>
      <p:ext uri="{BB962C8B-B14F-4D97-AF65-F5344CB8AC3E}">
        <p14:creationId xmlns:p14="http://schemas.microsoft.com/office/powerpoint/2010/main" val="86094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 </a:t>
            </a:r>
            <a:endParaRPr lang="en-US" dirty="0"/>
          </a:p>
        </p:txBody>
      </p:sp>
      <p:sp>
        <p:nvSpPr>
          <p:cNvPr id="6" name="Content Placeholder 2"/>
          <p:cNvSpPr>
            <a:spLocks noGrp="1"/>
          </p:cNvSpPr>
          <p:nvPr>
            <p:ph idx="1"/>
          </p:nvPr>
        </p:nvSpPr>
        <p:spPr>
          <a:xfrm>
            <a:off x="152400" y="754981"/>
            <a:ext cx="8382000" cy="5555536"/>
          </a:xfrm>
        </p:spPr>
        <p:txBody>
          <a:bodyPr>
            <a:normAutofit/>
          </a:bodyPr>
          <a:lstStyle/>
          <a:p>
            <a:pPr lvl="1"/>
            <a:r>
              <a:rPr lang="en-US" sz="2000" b="1" dirty="0" smtClean="0"/>
              <a:t>Selenium Grid Parallel Execution with JSON</a:t>
            </a:r>
          </a:p>
          <a:p>
            <a:pPr lvl="1"/>
            <a:r>
              <a:rPr lang="en-US" sz="2000" b="1" dirty="0" smtClean="0"/>
              <a:t>Configure </a:t>
            </a:r>
            <a:r>
              <a:rPr lang="en-US" sz="2000" b="1" dirty="0" err="1" smtClean="0"/>
              <a:t>testng</a:t>
            </a:r>
            <a:r>
              <a:rPr lang="en-US" sz="2000" b="1" dirty="0" smtClean="0"/>
              <a:t> file as shown below.</a:t>
            </a:r>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57" y="1905000"/>
            <a:ext cx="7522029" cy="3936294"/>
          </a:xfrm>
          <a:prstGeom prst="rect">
            <a:avLst/>
          </a:prstGeom>
        </p:spPr>
      </p:pic>
    </p:spTree>
    <p:extLst>
      <p:ext uri="{BB962C8B-B14F-4D97-AF65-F5344CB8AC3E}">
        <p14:creationId xmlns:p14="http://schemas.microsoft.com/office/powerpoint/2010/main" val="164527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Parallel Execution</a:t>
            </a:r>
          </a:p>
          <a:p>
            <a:pPr lvl="1"/>
            <a:r>
              <a:rPr lang="en-US" sz="2400" b="1" dirty="0" smtClean="0"/>
              <a:t>Then configure your Grid_Test as shown below.</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52600"/>
            <a:ext cx="8077200" cy="4470936"/>
          </a:xfrm>
          <a:prstGeom prst="rect">
            <a:avLst/>
          </a:prstGeom>
        </p:spPr>
      </p:pic>
    </p:spTree>
    <p:extLst>
      <p:ext uri="{BB962C8B-B14F-4D97-AF65-F5344CB8AC3E}">
        <p14:creationId xmlns:p14="http://schemas.microsoft.com/office/powerpoint/2010/main" val="2777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 </a:t>
            </a:r>
            <a:endParaRPr lang="en-US" dirty="0"/>
          </a:p>
        </p:txBody>
      </p:sp>
      <p:sp>
        <p:nvSpPr>
          <p:cNvPr id="6" name="Content Placeholder 2"/>
          <p:cNvSpPr>
            <a:spLocks noGrp="1"/>
          </p:cNvSpPr>
          <p:nvPr>
            <p:ph idx="1"/>
          </p:nvPr>
        </p:nvSpPr>
        <p:spPr>
          <a:xfrm>
            <a:off x="152400" y="754981"/>
            <a:ext cx="8763000" cy="5555536"/>
          </a:xfrm>
        </p:spPr>
        <p:txBody>
          <a:bodyPr>
            <a:normAutofit/>
          </a:bodyPr>
          <a:lstStyle/>
          <a:p>
            <a:pPr lvl="1"/>
            <a:r>
              <a:rPr lang="en-US" sz="2000" b="1" dirty="0" smtClean="0"/>
              <a:t>Selenium Grid Parallel Execution with JSON</a:t>
            </a:r>
          </a:p>
          <a:p>
            <a:pPr lvl="1"/>
            <a:r>
              <a:rPr lang="en-US" sz="2000" b="1" dirty="0" smtClean="0"/>
              <a:t>Now execute your test using maven command as shown below.</a:t>
            </a:r>
          </a:p>
          <a:p>
            <a:pPr marL="502920" lvl="2" indent="0">
              <a:buNone/>
            </a:pPr>
            <a:r>
              <a:rPr lang="en-US" dirty="0" err="1">
                <a:solidFill>
                  <a:schemeClr val="tx2">
                    <a:lumMod val="60000"/>
                    <a:lumOff val="40000"/>
                  </a:schemeClr>
                </a:solidFill>
              </a:rPr>
              <a:t>mvn</a:t>
            </a:r>
            <a:r>
              <a:rPr lang="en-US" dirty="0">
                <a:solidFill>
                  <a:schemeClr val="tx2">
                    <a:lumMod val="60000"/>
                    <a:lumOff val="40000"/>
                  </a:schemeClr>
                </a:solidFill>
              </a:rPr>
              <a:t> clean </a:t>
            </a:r>
            <a:r>
              <a:rPr lang="en-US" dirty="0" smtClean="0">
                <a:solidFill>
                  <a:schemeClr val="tx2">
                    <a:lumMod val="60000"/>
                    <a:lumOff val="40000"/>
                  </a:schemeClr>
                </a:solidFill>
              </a:rPr>
              <a:t>test</a:t>
            </a:r>
            <a:endParaRPr lang="en-US" sz="2000" b="1" dirty="0" smtClean="0"/>
          </a:p>
          <a:p>
            <a:pPr lvl="1"/>
            <a:r>
              <a:rPr lang="en-US" sz="2000" b="1" dirty="0" smtClean="0"/>
              <a:t>Test execution should look as below with parallel tests running.</a:t>
            </a:r>
          </a:p>
          <a:p>
            <a:pPr marL="502920" lvl="2" indent="0">
              <a:buNone/>
            </a:pPr>
            <a:endParaRPr lang="en-US" dirty="0" smtClean="0">
              <a:solidFill>
                <a:schemeClr val="tx2">
                  <a:lumMod val="60000"/>
                  <a:lumOff val="40000"/>
                </a:schemeClr>
              </a:solidFill>
            </a:endParaRPr>
          </a:p>
          <a:p>
            <a:pPr lvl="1"/>
            <a:endParaRPr lang="en-US" sz="2000" b="1" dirty="0" smtClean="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1" y="2362200"/>
            <a:ext cx="7522029" cy="3733800"/>
          </a:xfrm>
          <a:prstGeom prst="rect">
            <a:avLst/>
          </a:prstGeom>
        </p:spPr>
      </p:pic>
    </p:spTree>
    <p:extLst>
      <p:ext uri="{BB962C8B-B14F-4D97-AF65-F5344CB8AC3E}">
        <p14:creationId xmlns:p14="http://schemas.microsoft.com/office/powerpoint/2010/main" val="116976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79255018"/>
      </p:ext>
    </p:extLst>
  </p:cSld>
  <p:clrMapOvr>
    <a:masterClrMapping/>
  </p:clrMapOvr>
  <p:timing>
    <p:tnLst>
      <p:par>
        <p:cTn id="1" dur="indefinite" restart="never" nodeType="tmRoot"/>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15899"/>
            <a:ext cx="7924800" cy="609601"/>
          </a:xfrm>
        </p:spPr>
        <p:txBody>
          <a:bodyPr>
            <a:normAutofit fontScale="90000"/>
          </a:bodyPr>
          <a:lstStyle/>
          <a:p>
            <a:r>
              <a:rPr lang="en-US" dirty="0" smtClean="0"/>
              <a:t>Acceptance Test Driven Development</a:t>
            </a:r>
            <a:endParaRPr lang="en-US" dirty="0"/>
          </a:p>
        </p:txBody>
      </p:sp>
      <p:sp>
        <p:nvSpPr>
          <p:cNvPr id="6" name="Content Placeholder 2"/>
          <p:cNvSpPr>
            <a:spLocks noGrp="1"/>
          </p:cNvSpPr>
          <p:nvPr>
            <p:ph idx="1"/>
          </p:nvPr>
        </p:nvSpPr>
        <p:spPr>
          <a:xfrm>
            <a:off x="139700" y="908050"/>
            <a:ext cx="8318500" cy="5505450"/>
          </a:xfrm>
        </p:spPr>
        <p:txBody>
          <a:bodyPr>
            <a:noAutofit/>
          </a:bodyPr>
          <a:lstStyle/>
          <a:p>
            <a:r>
              <a:rPr lang="en-US" sz="1800" b="1" dirty="0" smtClean="0"/>
              <a:t>ATDD (Acceptance Test Driven Development)</a:t>
            </a:r>
            <a:r>
              <a:rPr lang="en-US" sz="1600" dirty="0" smtClean="0"/>
              <a:t>: As </a:t>
            </a:r>
            <a:r>
              <a:rPr lang="en-US" sz="1600" dirty="0"/>
              <a:t>per agilealliance.org, </a:t>
            </a:r>
            <a:r>
              <a:rPr lang="en-US" sz="1600" dirty="0" smtClean="0"/>
              <a:t>ATDD</a:t>
            </a:r>
            <a:r>
              <a:rPr lang="en-US" sz="1600" dirty="0"/>
              <a:t> involves team members with different perspectives (customer, development, testing) collaborating to write </a:t>
            </a:r>
            <a:r>
              <a:rPr lang="en-US" sz="1600" dirty="0">
                <a:hlinkClick r:id="rId3"/>
              </a:rPr>
              <a:t>acceptance tests</a:t>
            </a:r>
            <a:r>
              <a:rPr lang="en-US" sz="1600" dirty="0"/>
              <a:t> in advance of implementing the corresponding </a:t>
            </a:r>
            <a:r>
              <a:rPr lang="en-US" sz="1600" dirty="0" smtClean="0"/>
              <a:t>functionality.</a:t>
            </a:r>
          </a:p>
          <a:p>
            <a:pPr lvl="1"/>
            <a:r>
              <a:rPr lang="en-US" sz="1600" b="1" dirty="0" smtClean="0"/>
              <a:t>User </a:t>
            </a:r>
            <a:r>
              <a:rPr lang="en-US" sz="1600" b="1" dirty="0"/>
              <a:t>Story</a:t>
            </a:r>
            <a:r>
              <a:rPr lang="en-US" sz="1600" dirty="0"/>
              <a:t>: A story or a requirement written by the product owner that have certain objective or functionality.</a:t>
            </a:r>
          </a:p>
          <a:p>
            <a:pPr lvl="1"/>
            <a:r>
              <a:rPr lang="en-US" sz="1600" b="1" dirty="0" smtClean="0"/>
              <a:t>User </a:t>
            </a:r>
            <a:r>
              <a:rPr lang="en-US" sz="1600" b="1" dirty="0"/>
              <a:t>Acceptance </a:t>
            </a:r>
            <a:r>
              <a:rPr lang="en-US" sz="1600" b="1" dirty="0" smtClean="0"/>
              <a:t>Testing (UAT)</a:t>
            </a:r>
            <a:r>
              <a:rPr lang="en-US" sz="1600" dirty="0" smtClean="0"/>
              <a:t>: </a:t>
            </a:r>
            <a:r>
              <a:rPr lang="en-US" sz="1600" dirty="0"/>
              <a:t>Tests done by the end user which could be the product owner or BA or manual tester or SME(Subject Matter Expert) to ensure the requirements are met</a:t>
            </a:r>
            <a:r>
              <a:rPr lang="en-US" sz="1600" dirty="0" smtClean="0"/>
              <a:t>.</a:t>
            </a:r>
          </a:p>
          <a:p>
            <a:pPr lvl="1"/>
            <a:r>
              <a:rPr lang="en-US" sz="1600" b="1" dirty="0" smtClean="0"/>
              <a:t>Life Cycle of UAT</a:t>
            </a:r>
          </a:p>
          <a:p>
            <a:pPr lvl="2" fontAlgn="base"/>
            <a:r>
              <a:rPr lang="en-US" sz="1400" dirty="0"/>
              <a:t>As per agile methodology, </a:t>
            </a:r>
            <a:r>
              <a:rPr lang="en-US" sz="1400" dirty="0" smtClean="0"/>
              <a:t>BA (Business Analyst) /PO(Product Owner) </a:t>
            </a:r>
            <a:r>
              <a:rPr lang="en-US" sz="1400" dirty="0"/>
              <a:t>creates requirements, put it in back log and discusses with the team.</a:t>
            </a:r>
          </a:p>
          <a:p>
            <a:pPr lvl="2" fontAlgn="base"/>
            <a:r>
              <a:rPr lang="en-US" sz="1400" dirty="0"/>
              <a:t>Team decides on the priority and the estimation points of the requirements. </a:t>
            </a:r>
          </a:p>
          <a:p>
            <a:pPr lvl="2" fontAlgn="base"/>
            <a:r>
              <a:rPr lang="en-US" sz="1400" dirty="0"/>
              <a:t>Team pulls the requirements(user story) for the Sprint to work on them.</a:t>
            </a:r>
          </a:p>
          <a:p>
            <a:pPr lvl="2" fontAlgn="base"/>
            <a:r>
              <a:rPr lang="en-US" sz="1400" dirty="0"/>
              <a:t>Developers code for the requirements.</a:t>
            </a:r>
          </a:p>
          <a:p>
            <a:pPr lvl="2" fontAlgn="base"/>
            <a:r>
              <a:rPr lang="en-US" sz="1400" dirty="0" smtClean="0"/>
              <a:t>Developers </a:t>
            </a:r>
            <a:r>
              <a:rPr lang="en-US" sz="1400" dirty="0"/>
              <a:t>pushes it to the QA environment.</a:t>
            </a:r>
          </a:p>
          <a:p>
            <a:pPr lvl="2" fontAlgn="base"/>
            <a:r>
              <a:rPr lang="en-US" sz="1400" dirty="0" smtClean="0"/>
              <a:t>QA(Quality Assurance) Engineers </a:t>
            </a:r>
            <a:r>
              <a:rPr lang="en-US" sz="1400" dirty="0"/>
              <a:t>tests(Automation/Manual) the code</a:t>
            </a:r>
          </a:p>
          <a:p>
            <a:pPr lvl="2" fontAlgn="base"/>
            <a:r>
              <a:rPr lang="en-US" sz="1400" dirty="0"/>
              <a:t>Once QA is completed for the requirement, </a:t>
            </a:r>
            <a:r>
              <a:rPr lang="en-US" sz="1400" dirty="0" smtClean="0"/>
              <a:t>he/she </a:t>
            </a:r>
            <a:r>
              <a:rPr lang="en-US" sz="1400" dirty="0"/>
              <a:t>submits it to BA/PO</a:t>
            </a:r>
          </a:p>
          <a:p>
            <a:pPr lvl="2" fontAlgn="base"/>
            <a:r>
              <a:rPr lang="en-US" sz="1400" dirty="0"/>
              <a:t>BA/PO performs user acceptance testing.</a:t>
            </a:r>
          </a:p>
          <a:p>
            <a:pPr lvl="2" fontAlgn="base"/>
            <a:r>
              <a:rPr lang="en-US" sz="1400" dirty="0"/>
              <a:t>Once passed, the PO/BA accepts the requirement.</a:t>
            </a:r>
          </a:p>
          <a:p>
            <a:pPr lvl="2" fontAlgn="base"/>
            <a:r>
              <a:rPr lang="en-US" sz="1400" dirty="0"/>
              <a:t>Once PO/BA accepts the requirements, it is pushed to the production</a:t>
            </a:r>
            <a:r>
              <a:rPr lang="en-US" sz="1400" dirty="0" smtClean="0"/>
              <a:t>.</a:t>
            </a:r>
            <a:r>
              <a:rPr lang="en-US" sz="1000" dirty="0"/>
              <a:t/>
            </a:r>
            <a:br>
              <a:rPr lang="en-US" sz="1000" dirty="0"/>
            </a:br>
            <a:r>
              <a:rPr lang="en-US" sz="600" dirty="0"/>
              <a:t/>
            </a:r>
            <a:br>
              <a:rPr lang="en-US" sz="600" dirty="0"/>
            </a:br>
            <a:r>
              <a:rPr lang="en-US" sz="800" dirty="0"/>
              <a:t/>
            </a:r>
            <a:br>
              <a:rPr lang="en-US" sz="800" dirty="0"/>
            </a:br>
            <a:r>
              <a:rPr lang="en-US" dirty="0"/>
              <a:t/>
            </a:r>
            <a:br>
              <a:rPr lang="en-US" dirty="0"/>
            </a:br>
            <a:endParaRPr lang="en-US"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6394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a:t>
            </a:r>
            <a:endParaRPr lang="en-US" dirty="0"/>
          </a:p>
        </p:txBody>
      </p:sp>
      <p:sp>
        <p:nvSpPr>
          <p:cNvPr id="6" name="Content Placeholder 2"/>
          <p:cNvSpPr>
            <a:spLocks noGrp="1"/>
          </p:cNvSpPr>
          <p:nvPr>
            <p:ph idx="1"/>
          </p:nvPr>
        </p:nvSpPr>
        <p:spPr>
          <a:xfrm>
            <a:off x="304800" y="819835"/>
            <a:ext cx="8153400" cy="5314265"/>
          </a:xfrm>
        </p:spPr>
        <p:txBody>
          <a:bodyPr>
            <a:noAutofit/>
          </a:bodyPr>
          <a:lstStyle/>
          <a:p>
            <a:pPr fontAlgn="base"/>
            <a:r>
              <a:rPr lang="en-US" sz="1600" dirty="0"/>
              <a:t>Cucumber is a framework that enables the software teams to use the business readable language and collaborate to develop a software product.</a:t>
            </a:r>
          </a:p>
          <a:p>
            <a:pPr fontAlgn="base"/>
            <a:r>
              <a:rPr lang="en-US" sz="1600" dirty="0"/>
              <a:t>Cucumber lets software development teams describe how software should behave in plain text. </a:t>
            </a:r>
          </a:p>
          <a:p>
            <a:pPr fontAlgn="base"/>
            <a:r>
              <a:rPr lang="en-US" sz="1600" dirty="0"/>
              <a:t>The text is written in a </a:t>
            </a:r>
            <a:r>
              <a:rPr lang="en-US" sz="1600" dirty="0">
                <a:hlinkClick r:id="rId3"/>
              </a:rPr>
              <a:t>business-readable domain-specific language</a:t>
            </a:r>
            <a:r>
              <a:rPr lang="en-US" sz="1600" dirty="0"/>
              <a:t> and serves as documentation, automated tests and development-aid - all rolled into one </a:t>
            </a:r>
            <a:r>
              <a:rPr lang="en-US" sz="1600" dirty="0" smtClean="0"/>
              <a:t>format</a:t>
            </a:r>
            <a:r>
              <a:rPr lang="en-US" sz="2400" dirty="0"/>
              <a:t/>
            </a:r>
            <a:br>
              <a:rPr lang="en-US" sz="2400" dirty="0"/>
            </a:br>
            <a:endParaRPr lang="en-US" sz="24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149" y="2795574"/>
            <a:ext cx="6281953" cy="2979970"/>
          </a:xfrm>
          <a:prstGeom prst="rect">
            <a:avLst/>
          </a:prstGeom>
        </p:spPr>
      </p:pic>
    </p:spTree>
    <p:extLst>
      <p:ext uri="{BB962C8B-B14F-4D97-AF65-F5344CB8AC3E}">
        <p14:creationId xmlns:p14="http://schemas.microsoft.com/office/powerpoint/2010/main" val="187083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 </a:t>
            </a:r>
            <a:r>
              <a:rPr lang="en-US" dirty="0" err="1" smtClean="0"/>
              <a:t>ForEach</a:t>
            </a:r>
            <a:endParaRPr lang="en-US" dirty="0"/>
          </a:p>
        </p:txBody>
      </p:sp>
      <p:sp>
        <p:nvSpPr>
          <p:cNvPr id="4" name="Footer Placeholder 3"/>
          <p:cNvSpPr>
            <a:spLocks noGrp="1"/>
          </p:cNvSpPr>
          <p:nvPr>
            <p:ph type="ftr" sz="quarter" idx="11"/>
          </p:nvPr>
        </p:nvSpPr>
        <p:spPr>
          <a:xfrm>
            <a:off x="2438400" y="628989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9" y="1174500"/>
            <a:ext cx="7596251" cy="3804742"/>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482" y="5071533"/>
            <a:ext cx="7630118" cy="1092200"/>
          </a:xfrm>
          <a:prstGeom prst="rect">
            <a:avLst/>
          </a:prstGeom>
        </p:spPr>
      </p:pic>
    </p:spTree>
    <p:extLst>
      <p:ext uri="{BB962C8B-B14F-4D97-AF65-F5344CB8AC3E}">
        <p14:creationId xmlns:p14="http://schemas.microsoft.com/office/powerpoint/2010/main" val="14767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Contd..</a:t>
            </a:r>
            <a:endParaRPr lang="en-US" dirty="0"/>
          </a:p>
        </p:txBody>
      </p:sp>
      <p:sp>
        <p:nvSpPr>
          <p:cNvPr id="6" name="Content Placeholder 2"/>
          <p:cNvSpPr>
            <a:spLocks noGrp="1"/>
          </p:cNvSpPr>
          <p:nvPr>
            <p:ph idx="1"/>
          </p:nvPr>
        </p:nvSpPr>
        <p:spPr>
          <a:xfrm>
            <a:off x="381000" y="914401"/>
            <a:ext cx="8153400" cy="5105400"/>
          </a:xfrm>
        </p:spPr>
        <p:txBody>
          <a:bodyPr>
            <a:noAutofit/>
          </a:bodyPr>
          <a:lstStyle/>
          <a:p>
            <a:pPr fontAlgn="base"/>
            <a:r>
              <a:rPr lang="en-US" sz="1600" dirty="0"/>
              <a:t>Cucumber works with Ruby, Java, .NET, Flex or web applications written in any language</a:t>
            </a:r>
          </a:p>
          <a:p>
            <a:r>
              <a:rPr lang="en-US" sz="1600" dirty="0"/>
              <a:t>Testing done by the end user which could be product owner or business analyst or SME(Subject Matter Expert) to ensure the requirements are met.</a:t>
            </a:r>
          </a:p>
          <a:p>
            <a:r>
              <a:rPr lang="en-US" sz="1600" dirty="0"/>
              <a:t>Cucumber uses the gherkin format to create a business domain specific language which can be read and understood by everyone including the non-technical personnel like Business Analyst/Product Owner and technical persons such as Developers and Automation Engineers.</a:t>
            </a:r>
          </a:p>
          <a:p>
            <a:r>
              <a:rPr lang="en-US" sz="1600" b="1" dirty="0"/>
              <a:t>Gherkin: </a:t>
            </a:r>
            <a:r>
              <a:rPr lang="en-US" sz="1600" dirty="0"/>
              <a:t> Business Specific Readable language that Cucumber understands. Gherkin uses the format of Given, When, Then and But. Gherkin Language lets you describe how the software behavior is implemented.</a:t>
            </a:r>
          </a:p>
          <a:p>
            <a:r>
              <a:rPr lang="en-US" sz="1600" dirty="0"/>
              <a:t>Keywords of Gherkin are: Feature, Scenario, Given, When, Then, And and But</a:t>
            </a:r>
            <a:r>
              <a:rPr lang="en-US" sz="1600" dirty="0" smtClean="0"/>
              <a:t>.</a:t>
            </a:r>
          </a:p>
          <a:p>
            <a:pPr lvl="1"/>
            <a:r>
              <a:rPr lang="en-US" sz="1600" b="1" dirty="0" smtClean="0"/>
              <a:t>Given</a:t>
            </a:r>
            <a:r>
              <a:rPr lang="en-US" sz="1600" dirty="0" smtClean="0"/>
              <a:t> </a:t>
            </a:r>
            <a:r>
              <a:rPr lang="en-US" sz="1600" dirty="0"/>
              <a:t>- </a:t>
            </a:r>
            <a:r>
              <a:rPr lang="en-US" sz="1600" dirty="0" smtClean="0"/>
              <a:t>Pre-condition	</a:t>
            </a:r>
            <a:endParaRPr lang="en-US" sz="1600" dirty="0"/>
          </a:p>
          <a:p>
            <a:pPr lvl="1"/>
            <a:r>
              <a:rPr lang="en-US" sz="1600" b="1" dirty="0"/>
              <a:t>And </a:t>
            </a:r>
            <a:r>
              <a:rPr lang="en-US" sz="1600" dirty="0"/>
              <a:t>- Pre-condition</a:t>
            </a:r>
          </a:p>
          <a:p>
            <a:pPr lvl="1"/>
            <a:r>
              <a:rPr lang="en-US" sz="1600" b="1" dirty="0"/>
              <a:t>When</a:t>
            </a:r>
            <a:r>
              <a:rPr lang="en-US" sz="1600" dirty="0"/>
              <a:t> - Action</a:t>
            </a:r>
          </a:p>
          <a:p>
            <a:pPr lvl="1"/>
            <a:r>
              <a:rPr lang="en-US" sz="1600" b="1" dirty="0"/>
              <a:t>Then</a:t>
            </a:r>
            <a:r>
              <a:rPr lang="en-US" sz="1600" dirty="0"/>
              <a:t>  - Consequence</a:t>
            </a:r>
          </a:p>
          <a:p>
            <a:pPr lvl="1"/>
            <a:r>
              <a:rPr lang="en-US" sz="1600" b="1" dirty="0"/>
              <a:t>But - </a:t>
            </a:r>
            <a:r>
              <a:rPr lang="en-US" sz="1600" dirty="0"/>
              <a:t>Negative </a:t>
            </a:r>
            <a:r>
              <a:rPr lang="en-US" sz="1600" dirty="0" smtClean="0"/>
              <a:t>result</a:t>
            </a: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67801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877073542"/>
      </p:ext>
    </p:extLst>
  </p:cSld>
  <p:clrMapOvr>
    <a:masterClrMapping/>
  </p:clrMapOvr>
  <p:timing>
    <p:tnLst>
      <p:par>
        <p:cTn id="1" dur="indefinite" restart="never" nodeType="tmRoot"/>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04800"/>
            <a:ext cx="7924800" cy="609601"/>
          </a:xfrm>
        </p:spPr>
        <p:txBody>
          <a:bodyPr>
            <a:normAutofit fontScale="90000"/>
          </a:bodyPr>
          <a:lstStyle/>
          <a:p>
            <a:r>
              <a:rPr lang="en-US" dirty="0" smtClean="0"/>
              <a:t>Cucumber Framework Architecture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1" y="1371600"/>
            <a:ext cx="3429000" cy="4495800"/>
          </a:xfrm>
        </p:spPr>
      </p:pic>
      <p:sp>
        <p:nvSpPr>
          <p:cNvPr id="4" name="Footer Placeholder 3"/>
          <p:cNvSpPr>
            <a:spLocks noGrp="1"/>
          </p:cNvSpPr>
          <p:nvPr>
            <p:ph type="ftr" sz="quarter" idx="11"/>
          </p:nvPr>
        </p:nvSpPr>
        <p:spPr>
          <a:xfrm>
            <a:off x="22098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1371600"/>
            <a:ext cx="4876800" cy="4495800"/>
          </a:xfrm>
          <a:prstGeom prst="rect">
            <a:avLst/>
          </a:prstGeom>
        </p:spPr>
      </p:pic>
    </p:spTree>
    <p:extLst>
      <p:ext uri="{BB962C8B-B14F-4D97-AF65-F5344CB8AC3E}">
        <p14:creationId xmlns:p14="http://schemas.microsoft.com/office/powerpoint/2010/main" val="195848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a:t>
            </a:r>
            <a:endParaRPr lang="en-US" dirty="0"/>
          </a:p>
        </p:txBody>
      </p:sp>
      <p:sp>
        <p:nvSpPr>
          <p:cNvPr id="6" name="Content Placeholder 2"/>
          <p:cNvSpPr>
            <a:spLocks noGrp="1"/>
          </p:cNvSpPr>
          <p:nvPr>
            <p:ph idx="1"/>
          </p:nvPr>
        </p:nvSpPr>
        <p:spPr>
          <a:xfrm>
            <a:off x="304800" y="819835"/>
            <a:ext cx="8153400" cy="2761565"/>
          </a:xfrm>
        </p:spPr>
        <p:txBody>
          <a:bodyPr>
            <a:noAutofit/>
          </a:bodyPr>
          <a:lstStyle/>
          <a:p>
            <a:pPr fontAlgn="base"/>
            <a:r>
              <a:rPr lang="en-US" sz="2600" b="1" dirty="0"/>
              <a:t>Feature</a:t>
            </a:r>
            <a:r>
              <a:rPr lang="en-US" sz="1600" dirty="0"/>
              <a:t>: </a:t>
            </a:r>
            <a:r>
              <a:rPr lang="en-US" dirty="0"/>
              <a:t>File written in plain text e</a:t>
            </a:r>
            <a:r>
              <a:rPr lang="en-US" dirty="0" smtClean="0"/>
              <a:t>nglish </a:t>
            </a:r>
            <a:r>
              <a:rPr lang="en-US" dirty="0"/>
              <a:t>language by the product owner/BA describing the functionality of the application. </a:t>
            </a:r>
            <a:endParaRPr lang="en-US" dirty="0" smtClean="0"/>
          </a:p>
          <a:p>
            <a:pPr fontAlgn="base"/>
            <a:r>
              <a:rPr lang="en-US" dirty="0" smtClean="0"/>
              <a:t>The </a:t>
            </a:r>
            <a:r>
              <a:rPr lang="en-US" dirty="0"/>
              <a:t>text is written in Gherkin Format serving as a living </a:t>
            </a:r>
            <a:r>
              <a:rPr lang="en-US" dirty="0" smtClean="0"/>
              <a:t>documentation.</a:t>
            </a:r>
          </a:p>
          <a:p>
            <a:pPr fontAlgn="base"/>
            <a:r>
              <a:rPr lang="en-US" dirty="0" smtClean="0"/>
              <a:t>The </a:t>
            </a:r>
            <a:r>
              <a:rPr lang="en-US" dirty="0"/>
              <a:t>feature file extension is .feature</a:t>
            </a:r>
            <a:r>
              <a:rPr lang="en-US" dirty="0" smtClean="0"/>
              <a:t>.</a:t>
            </a:r>
          </a:p>
          <a:p>
            <a:pPr fontAlgn="base"/>
            <a:r>
              <a:rPr lang="en-US" dirty="0" smtClean="0"/>
              <a:t>Install gem using terminal/command prompt with following command</a:t>
            </a:r>
          </a:p>
          <a:p>
            <a:pPr lvl="1" fontAlgn="base"/>
            <a:r>
              <a:rPr lang="en-US" dirty="0"/>
              <a:t>g</a:t>
            </a:r>
            <a:r>
              <a:rPr lang="en-US" dirty="0" smtClean="0"/>
              <a:t>em install cucumber</a:t>
            </a:r>
            <a:endParaRPr lang="en-US" dirty="0"/>
          </a:p>
          <a:p>
            <a:pPr marL="45720" indent="0">
              <a:buNone/>
            </a:pPr>
            <a:r>
              <a:rPr lang="en-US" sz="1600" dirty="0"/>
              <a:t/>
            </a:r>
            <a:br>
              <a:rPr lang="en-US" sz="1600" dirty="0"/>
            </a:b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3564609"/>
            <a:ext cx="5600700" cy="2210935"/>
          </a:xfrm>
          <a:prstGeom prst="rect">
            <a:avLst/>
          </a:prstGeom>
        </p:spPr>
      </p:pic>
    </p:spTree>
    <p:extLst>
      <p:ext uri="{BB962C8B-B14F-4D97-AF65-F5344CB8AC3E}">
        <p14:creationId xmlns:p14="http://schemas.microsoft.com/office/powerpoint/2010/main" val="14074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a:t>
            </a:r>
            <a:endParaRPr lang="en-US" dirty="0"/>
          </a:p>
        </p:txBody>
      </p:sp>
      <p:sp>
        <p:nvSpPr>
          <p:cNvPr id="6" name="Content Placeholder 2"/>
          <p:cNvSpPr>
            <a:spLocks noGrp="1"/>
          </p:cNvSpPr>
          <p:nvPr>
            <p:ph idx="1"/>
          </p:nvPr>
        </p:nvSpPr>
        <p:spPr>
          <a:xfrm>
            <a:off x="313972" y="730935"/>
            <a:ext cx="8153400" cy="1859865"/>
          </a:xfrm>
        </p:spPr>
        <p:txBody>
          <a:bodyPr>
            <a:noAutofit/>
          </a:bodyPr>
          <a:lstStyle/>
          <a:p>
            <a:r>
              <a:rPr lang="en-US" sz="2600" b="1" dirty="0" smtClean="0"/>
              <a:t>Step </a:t>
            </a:r>
            <a:r>
              <a:rPr lang="en-US" sz="2600" b="1" dirty="0"/>
              <a:t>Definitions: </a:t>
            </a:r>
            <a:r>
              <a:rPr lang="en-US" sz="1400" b="1" dirty="0"/>
              <a:t> </a:t>
            </a:r>
            <a:r>
              <a:rPr lang="en-US" dirty="0"/>
              <a:t>File/s that maps the business readable language of each gherkin step with programming code to carry out whatever action is being </a:t>
            </a:r>
            <a:r>
              <a:rPr lang="en-US" dirty="0" smtClean="0"/>
              <a:t>described.</a:t>
            </a:r>
          </a:p>
          <a:p>
            <a:r>
              <a:rPr lang="en-US" dirty="0" smtClean="0"/>
              <a:t>Normally </a:t>
            </a:r>
            <a:r>
              <a:rPr lang="en-US" dirty="0"/>
              <a:t>the step definition contains one or more two lines of code that connects to your programming code</a:t>
            </a:r>
            <a:r>
              <a:rPr lang="en-US" dirty="0" smtClean="0"/>
              <a:t>.</a:t>
            </a:r>
          </a:p>
          <a:p>
            <a:pPr marL="45720" indent="0">
              <a:buNone/>
            </a:pPr>
            <a:r>
              <a:rPr lang="en-US" sz="1200" dirty="0"/>
              <a:t/>
            </a:r>
            <a:br>
              <a:rPr lang="en-US" sz="1200" dirty="0"/>
            </a:br>
            <a:endParaRPr lang="en-US" sz="1200" dirty="0"/>
          </a:p>
        </p:txBody>
      </p:sp>
      <p:sp>
        <p:nvSpPr>
          <p:cNvPr id="4" name="Footer Placeholder 3"/>
          <p:cNvSpPr>
            <a:spLocks noGrp="1"/>
          </p:cNvSpPr>
          <p:nvPr>
            <p:ph type="ftr" sz="quarter" idx="11"/>
          </p:nvPr>
        </p:nvSpPr>
        <p:spPr>
          <a:xfrm>
            <a:off x="2286000" y="6295436"/>
            <a:ext cx="4666545" cy="4953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2743200"/>
            <a:ext cx="4191000" cy="3429000"/>
          </a:xfrm>
          <a:prstGeom prst="rect">
            <a:avLst/>
          </a:prstGeom>
        </p:spPr>
      </p:pic>
    </p:spTree>
    <p:extLst>
      <p:ext uri="{BB962C8B-B14F-4D97-AF65-F5344CB8AC3E}">
        <p14:creationId xmlns:p14="http://schemas.microsoft.com/office/powerpoint/2010/main" val="132481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a:t>
            </a:r>
            <a:endParaRPr lang="en-US" dirty="0"/>
          </a:p>
        </p:txBody>
      </p:sp>
      <p:sp>
        <p:nvSpPr>
          <p:cNvPr id="6" name="Content Placeholder 2"/>
          <p:cNvSpPr>
            <a:spLocks noGrp="1"/>
          </p:cNvSpPr>
          <p:nvPr>
            <p:ph idx="1"/>
          </p:nvPr>
        </p:nvSpPr>
        <p:spPr>
          <a:xfrm>
            <a:off x="304800" y="819835"/>
            <a:ext cx="8153400" cy="1008965"/>
          </a:xfrm>
        </p:spPr>
        <p:txBody>
          <a:bodyPr>
            <a:noAutofit/>
          </a:bodyPr>
          <a:lstStyle/>
          <a:p>
            <a:pPr marL="45720" indent="0">
              <a:buNone/>
            </a:pPr>
            <a:r>
              <a:rPr lang="en-US" sz="2600" b="1" dirty="0" smtClean="0"/>
              <a:t>Source </a:t>
            </a:r>
            <a:r>
              <a:rPr lang="en-US" sz="2600" b="1" dirty="0"/>
              <a:t>Code</a:t>
            </a:r>
            <a:r>
              <a:rPr lang="en-US" sz="1600" b="1" dirty="0"/>
              <a:t>:  </a:t>
            </a:r>
            <a:r>
              <a:rPr lang="en-US" dirty="0"/>
              <a:t>Programming Code </a:t>
            </a:r>
            <a:r>
              <a:rPr lang="en-US" dirty="0" smtClean="0"/>
              <a:t>that defines all the functions/actions of the feature.</a:t>
            </a:r>
            <a:endParaRPr lang="en-US" dirty="0"/>
          </a:p>
          <a:p>
            <a:pPr marL="45720" indent="0">
              <a:buNone/>
            </a:pPr>
            <a:endParaRPr lang="en-US" sz="1600" dirty="0" smtClean="0"/>
          </a:p>
          <a:p>
            <a:pPr marL="45720" indent="0">
              <a:buNone/>
            </a:pPr>
            <a:r>
              <a:rPr lang="en-US" sz="1600" dirty="0" smtClean="0"/>
              <a:t/>
            </a:r>
            <a:br>
              <a:rPr lang="en-US" sz="1600" dirty="0" smtClean="0"/>
            </a:br>
            <a:r>
              <a:rPr lang="en-US" sz="1600" dirty="0" smtClean="0"/>
              <a:t/>
            </a:r>
            <a:br>
              <a:rPr lang="en-US" sz="1600" dirty="0" smtClean="0"/>
            </a:br>
            <a:r>
              <a:rPr lang="en-US" sz="2400" dirty="0" smtClean="0"/>
              <a:t/>
            </a:r>
            <a:br>
              <a:rPr lang="en-US" sz="2400" dirty="0" smtClean="0"/>
            </a:br>
            <a:endParaRPr lang="en-US" sz="24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2362200"/>
            <a:ext cx="3429000" cy="1850571"/>
          </a:xfrm>
          <a:prstGeom prst="rect">
            <a:avLst/>
          </a:prstGeom>
        </p:spPr>
      </p:pic>
    </p:spTree>
    <p:extLst>
      <p:ext uri="{BB962C8B-B14F-4D97-AF65-F5344CB8AC3E}">
        <p14:creationId xmlns:p14="http://schemas.microsoft.com/office/powerpoint/2010/main" val="132144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04884542"/>
      </p:ext>
    </p:extLst>
  </p:cSld>
  <p:clrMapOvr>
    <a:masterClrMapping/>
  </p:clrMapOvr>
  <p:timing>
    <p:tnLst>
      <p:par>
        <p:cTn id="1" dur="indefinite" restart="never" nodeType="tmRoot"/>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Parameterization</a:t>
            </a:r>
            <a:endParaRPr lang="en-US" dirty="0"/>
          </a:p>
        </p:txBody>
      </p:sp>
      <p:sp>
        <p:nvSpPr>
          <p:cNvPr id="6" name="Content Placeholder 2"/>
          <p:cNvSpPr>
            <a:spLocks noGrp="1"/>
          </p:cNvSpPr>
          <p:nvPr>
            <p:ph idx="1"/>
          </p:nvPr>
        </p:nvSpPr>
        <p:spPr>
          <a:xfrm>
            <a:off x="161572" y="804970"/>
            <a:ext cx="8153400" cy="836037"/>
          </a:xfrm>
        </p:spPr>
        <p:txBody>
          <a:bodyPr>
            <a:noAutofit/>
          </a:bodyPr>
          <a:lstStyle/>
          <a:p>
            <a:pPr fontAlgn="base"/>
            <a:r>
              <a:rPr lang="en-US" sz="1800" b="1" dirty="0" smtClean="0"/>
              <a:t>Cucumber Framework can also be used for parameterization i.e. running multiple set of data at one time.</a:t>
            </a:r>
            <a:endParaRPr lang="en-US" sz="1800" b="1" dirty="0"/>
          </a:p>
          <a:p>
            <a:pPr marL="45720" indent="0">
              <a:buNone/>
            </a:pPr>
            <a:r>
              <a:rPr lang="en-US" sz="1600" dirty="0"/>
              <a:t/>
            </a:r>
            <a:br>
              <a:rPr lang="en-US" sz="1600" dirty="0"/>
            </a:b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113864"/>
            <a:ext cx="7772400" cy="3661679"/>
          </a:xfrm>
          <a:prstGeom prst="rect">
            <a:avLst/>
          </a:prstGeom>
        </p:spPr>
      </p:pic>
    </p:spTree>
    <p:extLst>
      <p:ext uri="{BB962C8B-B14F-4D97-AF65-F5344CB8AC3E}">
        <p14:creationId xmlns:p14="http://schemas.microsoft.com/office/powerpoint/2010/main" val="162095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76400" y="1231821"/>
            <a:ext cx="6783983" cy="4673758"/>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4756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4300" y="1447800"/>
            <a:ext cx="6941762" cy="4114800"/>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51011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4317487"/>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47800"/>
            <a:ext cx="7543800" cy="3962400"/>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290163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47800"/>
            <a:ext cx="7086600" cy="4114800"/>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88911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0" y="1295400"/>
            <a:ext cx="5940572" cy="4480144"/>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50553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0529" y="914400"/>
            <a:ext cx="7859071" cy="5105400"/>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42103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14160" y="1066800"/>
            <a:ext cx="4771808" cy="4953000"/>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69456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7884726"/>
      </p:ext>
    </p:extLst>
  </p:cSld>
  <p:clrMapOvr>
    <a:masterClrMapping/>
  </p:clrMapOvr>
  <p:timing>
    <p:tnLst>
      <p:par>
        <p:cTn id="1" dur="indefinite" restart="never" nodeType="tmRoot"/>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Terminal Commands</a:t>
            </a:r>
            <a:endParaRPr lang="en-US" dirty="0"/>
          </a:p>
        </p:txBody>
      </p:sp>
      <p:sp>
        <p:nvSpPr>
          <p:cNvPr id="6" name="Content Placeholder 2"/>
          <p:cNvSpPr>
            <a:spLocks noGrp="1"/>
          </p:cNvSpPr>
          <p:nvPr>
            <p:ph idx="1"/>
          </p:nvPr>
        </p:nvSpPr>
        <p:spPr>
          <a:xfrm>
            <a:off x="304800" y="1143000"/>
            <a:ext cx="8153400" cy="4437965"/>
          </a:xfrm>
        </p:spPr>
        <p:txBody>
          <a:bodyPr>
            <a:noAutofit/>
          </a:bodyPr>
          <a:lstStyle/>
          <a:p>
            <a:pPr fontAlgn="base"/>
            <a:r>
              <a:rPr lang="en-US" dirty="0" smtClean="0"/>
              <a:t>Get Cucumber Helpful Commands</a:t>
            </a:r>
            <a:endParaRPr lang="en-US" dirty="0"/>
          </a:p>
          <a:p>
            <a:pPr lvl="1" fontAlgn="base"/>
            <a:r>
              <a:rPr lang="en-US" dirty="0"/>
              <a:t>c</a:t>
            </a:r>
            <a:r>
              <a:rPr lang="en-US" dirty="0" smtClean="0"/>
              <a:t>ucumber --help</a:t>
            </a:r>
            <a:endParaRPr lang="en-US" sz="1800" dirty="0" smtClean="0"/>
          </a:p>
          <a:p>
            <a:pPr fontAlgn="base"/>
            <a:r>
              <a:rPr lang="en-US" dirty="0" smtClean="0"/>
              <a:t>Run </a:t>
            </a:r>
            <a:r>
              <a:rPr lang="en-US" dirty="0"/>
              <a:t>one feature at a time</a:t>
            </a:r>
          </a:p>
          <a:p>
            <a:pPr lvl="1" fontAlgn="base"/>
            <a:r>
              <a:rPr lang="en-US" dirty="0"/>
              <a:t>cucumber features/&lt;featurename&gt;</a:t>
            </a:r>
          </a:p>
          <a:p>
            <a:pPr fontAlgn="base"/>
            <a:r>
              <a:rPr lang="en-US" dirty="0"/>
              <a:t>Run all features</a:t>
            </a:r>
          </a:p>
          <a:p>
            <a:pPr lvl="1" fontAlgn="base"/>
            <a:r>
              <a:rPr lang="en-US" dirty="0"/>
              <a:t>cucumber features</a:t>
            </a:r>
          </a:p>
          <a:p>
            <a:pPr fontAlgn="base"/>
            <a:r>
              <a:rPr lang="en-US" dirty="0"/>
              <a:t>Run by tags</a:t>
            </a:r>
          </a:p>
          <a:p>
            <a:pPr lvl="1" fontAlgn="base"/>
            <a:r>
              <a:rPr lang="en-US" dirty="0"/>
              <a:t>cucumber features --t @smoke_test</a:t>
            </a:r>
          </a:p>
          <a:p>
            <a:pPr fontAlgn="base"/>
            <a:r>
              <a:rPr lang="en-US" dirty="0"/>
              <a:t>Create a report(website) after running all your features/feature</a:t>
            </a:r>
          </a:p>
          <a:p>
            <a:pPr lvl="1" fontAlgn="base"/>
            <a:r>
              <a:rPr lang="en-US" dirty="0"/>
              <a:t>cucumber features --format html --</a:t>
            </a:r>
            <a:r>
              <a:rPr lang="en-US" dirty="0" smtClean="0"/>
              <a:t>out=</a:t>
            </a:r>
            <a:r>
              <a:rPr lang="en-US" dirty="0" err="1" smtClean="0"/>
              <a:t>regression_report.html</a:t>
            </a:r>
            <a:r>
              <a:rPr lang="en-US" dirty="0"/>
              <a:t/>
            </a:r>
            <a:br>
              <a:rPr lang="en-US" dirty="0"/>
            </a:br>
            <a:r>
              <a:rPr lang="en-US" dirty="0"/>
              <a:t/>
            </a:r>
            <a:br>
              <a:rPr lang="en-US" dirty="0"/>
            </a:br>
            <a:r>
              <a:rPr lang="en-US" dirty="0"/>
              <a:t/>
            </a:r>
            <a:br>
              <a:rPr lang="en-US" dirty="0"/>
            </a:br>
            <a:r>
              <a:rPr lang="en-US" dirty="0"/>
              <a:t/>
            </a:r>
            <a:br>
              <a:rPr lang="en-US" dirty="0"/>
            </a:br>
            <a:r>
              <a:rPr lang="en-US" sz="3200" dirty="0"/>
              <a:t/>
            </a:r>
            <a:br>
              <a:rPr lang="en-US" sz="3200" dirty="0"/>
            </a:br>
            <a:endParaRPr lang="en-US" sz="32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39960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46687501"/>
      </p:ext>
    </p:extLst>
  </p:cSld>
  <p:clrMapOvr>
    <a:masterClrMapping/>
  </p:clrMapOvr>
  <p:timing>
    <p:tnLst>
      <p:par>
        <p:cTn id="1" dur="indefinite" restart="never" nodeType="tmRoot"/>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Gem File</a:t>
            </a:r>
            <a:endParaRPr lang="en-US" dirty="0"/>
          </a:p>
        </p:txBody>
      </p:sp>
      <p:sp>
        <p:nvSpPr>
          <p:cNvPr id="6" name="Content Placeholder 2"/>
          <p:cNvSpPr>
            <a:spLocks noGrp="1"/>
          </p:cNvSpPr>
          <p:nvPr>
            <p:ph idx="1"/>
          </p:nvPr>
        </p:nvSpPr>
        <p:spPr>
          <a:xfrm>
            <a:off x="304800" y="838200"/>
            <a:ext cx="8153400" cy="5257800"/>
          </a:xfrm>
        </p:spPr>
        <p:txBody>
          <a:bodyPr>
            <a:noAutofit/>
          </a:bodyPr>
          <a:lstStyle/>
          <a:p>
            <a:r>
              <a:rPr lang="en-US" sz="1700" b="1" dirty="0" smtClean="0"/>
              <a:t>Gemfile:</a:t>
            </a:r>
            <a:r>
              <a:rPr lang="en-US" sz="1700" dirty="0" smtClean="0"/>
              <a:t> A </a:t>
            </a:r>
            <a:r>
              <a:rPr lang="en-US" sz="1700" dirty="0"/>
              <a:t>Gemfile is a file that is created which is used for describing gem dependencies for Ruby programs. </a:t>
            </a:r>
            <a:endParaRPr lang="en-US" sz="1700" dirty="0" smtClean="0"/>
          </a:p>
          <a:p>
            <a:pPr lvl="1"/>
            <a:r>
              <a:rPr lang="en-US" sz="1700" dirty="0" smtClean="0"/>
              <a:t>A </a:t>
            </a:r>
            <a:r>
              <a:rPr lang="en-US" sz="1700" dirty="0"/>
              <a:t>gem is a collection of Ruby code that we can extract into a collection which we can call </a:t>
            </a:r>
            <a:r>
              <a:rPr lang="en-US" sz="1700" dirty="0" smtClean="0"/>
              <a:t>later.</a:t>
            </a:r>
          </a:p>
          <a:p>
            <a:r>
              <a:rPr lang="en-US" sz="1700" b="1" dirty="0"/>
              <a:t>Bundler: </a:t>
            </a:r>
            <a:r>
              <a:rPr lang="en-US" sz="1700" b="1" dirty="0" smtClean="0"/>
              <a:t> </a:t>
            </a:r>
            <a:r>
              <a:rPr lang="en-US" sz="1700" dirty="0" smtClean="0"/>
              <a:t>Bundler </a:t>
            </a:r>
            <a:r>
              <a:rPr lang="en-US" sz="1700" dirty="0"/>
              <a:t>is used to install all the required gem files needed for your project so other users can use and run your </a:t>
            </a:r>
            <a:r>
              <a:rPr lang="en-US" sz="1700" dirty="0" smtClean="0"/>
              <a:t>project.</a:t>
            </a:r>
          </a:p>
          <a:p>
            <a:pPr lvl="1"/>
            <a:r>
              <a:rPr lang="en-US" sz="1700" dirty="0" smtClean="0"/>
              <a:t>You can install bundler gem with the command below</a:t>
            </a:r>
          </a:p>
          <a:p>
            <a:pPr lvl="2"/>
            <a:r>
              <a:rPr lang="en-US" sz="1700" dirty="0"/>
              <a:t>g</a:t>
            </a:r>
            <a:r>
              <a:rPr lang="en-US" sz="1700" dirty="0" smtClean="0"/>
              <a:t>em install bundler</a:t>
            </a:r>
          </a:p>
          <a:p>
            <a:r>
              <a:rPr lang="en-US" sz="1700" dirty="0" smtClean="0"/>
              <a:t>Create </a:t>
            </a:r>
            <a:r>
              <a:rPr lang="en-US" sz="1700" dirty="0"/>
              <a:t>a Gemfile with the content as </a:t>
            </a:r>
            <a:r>
              <a:rPr lang="en-US" sz="1700" dirty="0" smtClean="0"/>
              <a:t>below.</a:t>
            </a:r>
          </a:p>
          <a:p>
            <a:pPr marL="320040" lvl="1" indent="0">
              <a:buNone/>
            </a:pPr>
            <a:r>
              <a:rPr lang="en-US" sz="1700" dirty="0" smtClean="0"/>
              <a:t>source </a:t>
            </a:r>
            <a:r>
              <a:rPr lang="en-US" sz="1700" b="1" dirty="0"/>
              <a:t>"</a:t>
            </a:r>
            <a:r>
              <a:rPr lang="en-US" sz="1700" b="1" u="sng" dirty="0">
                <a:hlinkClick r:id="rId3"/>
              </a:rPr>
              <a:t>https://rubygems.org</a:t>
            </a:r>
            <a:r>
              <a:rPr lang="en-US" sz="1700" b="1" dirty="0"/>
              <a:t>"</a:t>
            </a:r>
            <a:endParaRPr lang="en-US" sz="1700" dirty="0"/>
          </a:p>
          <a:p>
            <a:pPr marL="320040" lvl="1" indent="0">
              <a:buNone/>
            </a:pPr>
            <a:r>
              <a:rPr lang="en-US" sz="1700" i="1" dirty="0"/>
              <a:t>gem </a:t>
            </a:r>
            <a:r>
              <a:rPr lang="en-US" sz="1700" b="1" dirty="0"/>
              <a:t>'selenium-</a:t>
            </a:r>
            <a:r>
              <a:rPr lang="en-US" sz="1700" b="1" dirty="0" err="1"/>
              <a:t>webdriver</a:t>
            </a:r>
            <a:r>
              <a:rPr lang="en-US" sz="1700" b="1" dirty="0"/>
              <a:t>'</a:t>
            </a:r>
            <a:endParaRPr lang="en-US" sz="1700" dirty="0"/>
          </a:p>
          <a:p>
            <a:pPr marL="320040" lvl="1" indent="0">
              <a:buNone/>
            </a:pPr>
            <a:r>
              <a:rPr lang="en-US" sz="1700" i="1" dirty="0"/>
              <a:t>gem </a:t>
            </a:r>
            <a:r>
              <a:rPr lang="en-US" sz="1700" b="1" dirty="0"/>
              <a:t>'simple-spreadsheet'</a:t>
            </a:r>
            <a:endParaRPr lang="en-US" sz="1700" dirty="0"/>
          </a:p>
          <a:p>
            <a:pPr marL="320040" lvl="1" indent="0">
              <a:buNone/>
            </a:pPr>
            <a:r>
              <a:rPr lang="en-US" sz="1700" i="1" dirty="0"/>
              <a:t>gem </a:t>
            </a:r>
            <a:r>
              <a:rPr lang="en-US" sz="1700" b="1" dirty="0" smtClean="0"/>
              <a:t>'cucumber’</a:t>
            </a:r>
          </a:p>
          <a:p>
            <a:pPr marL="228600" lvl="1"/>
            <a:r>
              <a:rPr lang="en-US" sz="1700" dirty="0"/>
              <a:t>Now run the bundler install command from command line to install the gems.</a:t>
            </a:r>
          </a:p>
          <a:p>
            <a:pPr marL="411480" lvl="2"/>
            <a:r>
              <a:rPr lang="en-US" sz="1700" dirty="0"/>
              <a:t>bundler install</a:t>
            </a:r>
          </a:p>
          <a:p>
            <a:pPr marL="411480" lvl="2"/>
            <a:r>
              <a:rPr lang="en-US" sz="1700" dirty="0"/>
              <a:t>Tools &gt; Bundler &gt; </a:t>
            </a:r>
            <a:r>
              <a:rPr lang="en-US" sz="1700" dirty="0" smtClean="0"/>
              <a:t>Install</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sz="3200" dirty="0"/>
              <a:t/>
            </a:r>
            <a:br>
              <a:rPr lang="en-US" sz="3200" dirty="0"/>
            </a:br>
            <a:endParaRPr lang="en-US" sz="32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58466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38674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String Interpolation</a:t>
            </a:r>
            <a:endParaRPr lang="en-US"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7" y="1191970"/>
            <a:ext cx="7635051" cy="3864152"/>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48" y="5056122"/>
            <a:ext cx="7635050" cy="881162"/>
          </a:xfrm>
          <a:prstGeom prst="rect">
            <a:avLst/>
          </a:prstGeom>
        </p:spPr>
      </p:pic>
    </p:spTree>
    <p:extLst>
      <p:ext uri="{BB962C8B-B14F-4D97-AF65-F5344CB8AC3E}">
        <p14:creationId xmlns:p14="http://schemas.microsoft.com/office/powerpoint/2010/main" val="1704110877"/>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7542"/>
            <a:ext cx="7924800" cy="488266"/>
          </a:xfrm>
        </p:spPr>
        <p:txBody>
          <a:bodyPr>
            <a:normAutofit fontScale="90000"/>
          </a:bodyPr>
          <a:lstStyle/>
          <a:p>
            <a:r>
              <a:rPr lang="en-US" dirty="0" smtClean="0"/>
              <a:t>Java SDK Installation For Windows</a:t>
            </a:r>
            <a:endParaRPr lang="en-US" dirty="0"/>
          </a:p>
        </p:txBody>
      </p:sp>
      <p:sp>
        <p:nvSpPr>
          <p:cNvPr id="6" name="Content Placeholder 2"/>
          <p:cNvSpPr>
            <a:spLocks noGrp="1"/>
          </p:cNvSpPr>
          <p:nvPr>
            <p:ph idx="1"/>
          </p:nvPr>
        </p:nvSpPr>
        <p:spPr>
          <a:xfrm>
            <a:off x="457200" y="897405"/>
            <a:ext cx="7848600" cy="5511799"/>
          </a:xfrm>
        </p:spPr>
        <p:txBody>
          <a:bodyPr>
            <a:noAutofit/>
          </a:bodyPr>
          <a:lstStyle/>
          <a:p>
            <a:r>
              <a:rPr lang="en-US" sz="1800" dirty="0" smtClean="0"/>
              <a:t>Download JAVA SDK for your Windows Operating System (64 bit or 32 bit) based on your O.S from the link as shown below. </a:t>
            </a:r>
            <a:r>
              <a:rPr lang="en-US" sz="1800" dirty="0" smtClean="0">
                <a:hlinkClick r:id="rId3"/>
              </a:rPr>
              <a:t>http</a:t>
            </a:r>
            <a:r>
              <a:rPr lang="en-US" sz="1800" dirty="0">
                <a:hlinkClick r:id="rId3"/>
              </a:rPr>
              <a:t>://</a:t>
            </a:r>
            <a:r>
              <a:rPr lang="en-US" sz="1800" dirty="0" smtClean="0">
                <a:hlinkClick r:id="rId3"/>
              </a:rPr>
              <a:t>www.oracle.com/technetwork/java/javase/downloads/jdk8-downloads-2133151.html</a:t>
            </a:r>
            <a:r>
              <a:rPr lang="en-US" sz="1800" dirty="0"/>
              <a:t> </a:t>
            </a:r>
            <a:br>
              <a:rPr lang="en-US" sz="1800" dirty="0"/>
            </a:br>
            <a:r>
              <a:rPr lang="en-US" sz="1800" dirty="0" smtClean="0"/>
              <a:t> </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695927" y="62427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286000"/>
            <a:ext cx="6455636" cy="3489544"/>
          </a:xfrm>
          <a:prstGeom prst="rect">
            <a:avLst/>
          </a:prstGeom>
        </p:spPr>
      </p:pic>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0377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8071"/>
            <a:ext cx="7924800" cy="488266"/>
          </a:xfrm>
        </p:spPr>
        <p:txBody>
          <a:bodyPr>
            <a:normAutofit fontScale="90000"/>
          </a:bodyPr>
          <a:lstStyle/>
          <a:p>
            <a:r>
              <a:rPr lang="en-US" dirty="0" smtClean="0"/>
              <a:t>Java SDK Installation For Windows</a:t>
            </a:r>
            <a:endParaRPr lang="en-US" dirty="0"/>
          </a:p>
        </p:txBody>
      </p:sp>
      <p:sp>
        <p:nvSpPr>
          <p:cNvPr id="6" name="Content Placeholder 2"/>
          <p:cNvSpPr>
            <a:spLocks noGrp="1"/>
          </p:cNvSpPr>
          <p:nvPr>
            <p:ph idx="1"/>
          </p:nvPr>
        </p:nvSpPr>
        <p:spPr>
          <a:xfrm>
            <a:off x="457200" y="994680"/>
            <a:ext cx="7848600" cy="4780864"/>
          </a:xfrm>
        </p:spPr>
        <p:txBody>
          <a:bodyPr>
            <a:noAutofit/>
          </a:bodyPr>
          <a:lstStyle/>
          <a:p>
            <a:r>
              <a:rPr lang="en-US" sz="2200" dirty="0" smtClean="0"/>
              <a:t>Verify if java is installed properly by typing in the command line.</a:t>
            </a:r>
          </a:p>
          <a:p>
            <a:pPr marL="320040" lvl="1" indent="0">
              <a:buNone/>
            </a:pPr>
            <a:r>
              <a:rPr lang="en-US" sz="2200" dirty="0"/>
              <a:t>j</a:t>
            </a:r>
            <a:r>
              <a:rPr lang="en-US" sz="2200" dirty="0" smtClean="0"/>
              <a:t>ava -version</a:t>
            </a:r>
          </a:p>
          <a:p>
            <a:endParaRPr lang="en-US" sz="3200" dirty="0"/>
          </a:p>
        </p:txBody>
      </p:sp>
      <p:sp>
        <p:nvSpPr>
          <p:cNvPr id="4" name="Footer Placeholder 3"/>
          <p:cNvSpPr>
            <a:spLocks noGrp="1"/>
          </p:cNvSpPr>
          <p:nvPr>
            <p:ph type="ftr" sz="quarter" idx="11"/>
          </p:nvPr>
        </p:nvSpPr>
        <p:spPr>
          <a:xfrm>
            <a:off x="2695927" y="603928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3" name="Picture 9" descr="sdkversionconfir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50" y="2456424"/>
            <a:ext cx="6705500" cy="302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20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24983683"/>
      </p:ext>
    </p:extLst>
  </p:cSld>
  <p:clrMapOvr>
    <a:masterClrMapping/>
  </p:clrMapOvr>
  <p:timing>
    <p:tnLst>
      <p:par>
        <p:cTn id="1" dur="indefinite" restart="never" nodeType="tmRoot"/>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rmAutofit fontScale="90000"/>
          </a:bodyPr>
          <a:lstStyle/>
          <a:p>
            <a:r>
              <a:rPr lang="en-US" dirty="0" smtClean="0"/>
              <a:t>Ruby Installation For Windows</a:t>
            </a:r>
            <a:endParaRPr lang="en-US" dirty="0"/>
          </a:p>
        </p:txBody>
      </p:sp>
      <p:sp>
        <p:nvSpPr>
          <p:cNvPr id="6" name="Content Placeholder 2"/>
          <p:cNvSpPr>
            <a:spLocks noGrp="1"/>
          </p:cNvSpPr>
          <p:nvPr>
            <p:ph idx="1"/>
          </p:nvPr>
        </p:nvSpPr>
        <p:spPr>
          <a:xfrm>
            <a:off x="152400" y="852270"/>
            <a:ext cx="8153400" cy="5390463"/>
          </a:xfrm>
        </p:spPr>
        <p:txBody>
          <a:bodyPr>
            <a:noAutofit/>
          </a:bodyPr>
          <a:lstStyle/>
          <a:p>
            <a:r>
              <a:rPr lang="en-US" sz="1800" dirty="0" smtClean="0"/>
              <a:t>Download </a:t>
            </a:r>
            <a:r>
              <a:rPr lang="en-US" sz="1800" b="1" dirty="0"/>
              <a:t>Ruby Installer (Version: Ruby 2.1.6)</a:t>
            </a:r>
            <a:r>
              <a:rPr lang="en-US" sz="1800" dirty="0"/>
              <a:t> from </a:t>
            </a:r>
            <a:r>
              <a:rPr lang="en-US" sz="1800" u="sng" dirty="0">
                <a:hlinkClick r:id="rId3"/>
              </a:rPr>
              <a:t>http://rubyinstaller.org/downloads/</a:t>
            </a:r>
            <a:r>
              <a:rPr lang="en-US" sz="1800" dirty="0"/>
              <a:t>  to download Ruby based on the O.S as shown below.</a:t>
            </a:r>
          </a:p>
          <a:p>
            <a:pPr marL="45720" indent="0">
              <a:buNone/>
            </a:pPr>
            <a:r>
              <a:rPr lang="en-US" sz="1800" dirty="0"/>
              <a:t> </a:t>
            </a:r>
            <a:r>
              <a:rPr lang="en-US" sz="1800" dirty="0" smtClean="0"/>
              <a:t>  Ex</a:t>
            </a:r>
            <a:r>
              <a:rPr lang="en-US" sz="1800" dirty="0"/>
              <a:t>. 2.1.6 (x64) for 64 bit operating system</a:t>
            </a:r>
            <a:r>
              <a:rPr lang="en-US" sz="1800" dirty="0" smtClean="0"/>
              <a:t>.</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438400" y="624273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191955"/>
            <a:ext cx="6934200" cy="393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97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3300" dirty="0" smtClean="0"/>
              <a:t>Ruby Installation For Windows Contd..</a:t>
            </a:r>
            <a:endParaRPr lang="en-US" sz="3300" dirty="0"/>
          </a:p>
        </p:txBody>
      </p:sp>
      <p:sp>
        <p:nvSpPr>
          <p:cNvPr id="6" name="Content Placeholder 2"/>
          <p:cNvSpPr>
            <a:spLocks noGrp="1"/>
          </p:cNvSpPr>
          <p:nvPr>
            <p:ph idx="1"/>
          </p:nvPr>
        </p:nvSpPr>
        <p:spPr>
          <a:xfrm>
            <a:off x="313972" y="963294"/>
            <a:ext cx="8153400" cy="5279440"/>
          </a:xfrm>
        </p:spPr>
        <p:txBody>
          <a:bodyPr>
            <a:noAutofit/>
          </a:bodyPr>
          <a:lstStyle/>
          <a:p>
            <a:r>
              <a:rPr lang="en-US" sz="1800" dirty="0"/>
              <a:t>Once you have downloaded the Ruby Installer, Open the rubyinstaller.exe and run the rubyinstaller.exe program until you reach to the Ruby Setup screen as shown below.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057400" y="62427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05710"/>
            <a:ext cx="6568956" cy="381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5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3300" dirty="0" smtClean="0"/>
              <a:t>Ruby Installation For Windows Contd..</a:t>
            </a:r>
            <a:endParaRPr lang="en-US" sz="3300" dirty="0"/>
          </a:p>
        </p:txBody>
      </p:sp>
      <p:sp>
        <p:nvSpPr>
          <p:cNvPr id="6" name="Content Placeholder 2"/>
          <p:cNvSpPr>
            <a:spLocks noGrp="1"/>
          </p:cNvSpPr>
          <p:nvPr>
            <p:ph idx="1"/>
          </p:nvPr>
        </p:nvSpPr>
        <p:spPr>
          <a:xfrm>
            <a:off x="313972" y="963294"/>
            <a:ext cx="8153400" cy="5132706"/>
          </a:xfrm>
        </p:spPr>
        <p:txBody>
          <a:bodyPr>
            <a:noAutofit/>
          </a:bodyPr>
          <a:lstStyle/>
          <a:p>
            <a:r>
              <a:rPr lang="en-US" sz="1800" dirty="0" smtClean="0"/>
              <a:t>In </a:t>
            </a:r>
            <a:r>
              <a:rPr lang="en-US" sz="1800" dirty="0"/>
              <a:t>the Ruby Setup screen, select both checkboxes to add ruby executables to your path and associate.rb and .rbw fields with ruby installation and click “Install” as shown below</a:t>
            </a:r>
            <a:r>
              <a:rPr lang="en-US" sz="1800" dirty="0" smtClean="0"/>
              <a:t>.</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670527" y="6223726"/>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32727"/>
            <a:ext cx="48895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0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3300" dirty="0" smtClean="0"/>
              <a:t>Ruby Installation For Windows Contd..</a:t>
            </a:r>
            <a:endParaRPr lang="en-US" sz="3300" dirty="0"/>
          </a:p>
        </p:txBody>
      </p:sp>
      <p:sp>
        <p:nvSpPr>
          <p:cNvPr id="6" name="Content Placeholder 2"/>
          <p:cNvSpPr>
            <a:spLocks noGrp="1"/>
          </p:cNvSpPr>
          <p:nvPr>
            <p:ph idx="1"/>
          </p:nvPr>
        </p:nvSpPr>
        <p:spPr>
          <a:xfrm>
            <a:off x="152400" y="844448"/>
            <a:ext cx="8153400" cy="4931096"/>
          </a:xfrm>
        </p:spPr>
        <p:txBody>
          <a:bodyPr>
            <a:noAutofit/>
          </a:bodyPr>
          <a:lstStyle/>
          <a:p>
            <a:r>
              <a:rPr lang="en-US" sz="1800" dirty="0" smtClean="0"/>
              <a:t>Complete the installation process</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00841" y="6277296"/>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00200"/>
            <a:ext cx="43434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76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3300" dirty="0" smtClean="0"/>
              <a:t>Ruby Installation For Windows Contd..</a:t>
            </a:r>
            <a:endParaRPr lang="en-US" sz="3300" dirty="0"/>
          </a:p>
        </p:txBody>
      </p:sp>
      <p:sp>
        <p:nvSpPr>
          <p:cNvPr id="6" name="Content Placeholder 2"/>
          <p:cNvSpPr>
            <a:spLocks noGrp="1"/>
          </p:cNvSpPr>
          <p:nvPr>
            <p:ph idx="1"/>
          </p:nvPr>
        </p:nvSpPr>
        <p:spPr>
          <a:xfrm>
            <a:off x="152400" y="844448"/>
            <a:ext cx="8153400" cy="4931096"/>
          </a:xfrm>
        </p:spPr>
        <p:txBody>
          <a:bodyPr>
            <a:noAutofit/>
          </a:bodyPr>
          <a:lstStyle/>
          <a:p>
            <a:r>
              <a:rPr lang="en-US" sz="1800" dirty="0"/>
              <a:t>Once you have completed the installation process, verify the ruby is installed by opening a command prompt window (Start &gt; Run &gt; </a:t>
            </a:r>
            <a:r>
              <a:rPr lang="en-US" sz="1800" dirty="0" err="1"/>
              <a:t>cmd</a:t>
            </a:r>
            <a:r>
              <a:rPr lang="en-US" sz="1800" dirty="0"/>
              <a:t>). Then type “</a:t>
            </a:r>
            <a:r>
              <a:rPr lang="en-US" sz="1800" b="1" dirty="0"/>
              <a:t>Ruby –v</a:t>
            </a:r>
            <a:r>
              <a:rPr lang="en-US" sz="1800" dirty="0"/>
              <a:t>” which tells the version of Ruby that we have installed. Verify that the ruby version is displayed as shown below. Ruby 2.1.6 version should be displayed in the highlighted area.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670527" y="639080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5" name="Picture 1" descr="rubyversio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952064"/>
            <a:ext cx="5486400" cy="1848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15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04788456"/>
      </p:ext>
    </p:extLst>
  </p:cSld>
  <p:clrMapOvr>
    <a:masterClrMapping/>
  </p:clrMapOvr>
  <p:timing>
    <p:tnLst>
      <p:par>
        <p:cTn id="1" dur="indefinite" restart="never" nodeType="tmRoot"/>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262114" y="833413"/>
            <a:ext cx="8153400" cy="5300686"/>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646245"/>
            <a:ext cx="7221714" cy="429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92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String Interpolation</a:t>
            </a:r>
            <a:endParaRPr lang="en-US"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8" y="1199226"/>
            <a:ext cx="7291452" cy="3856896"/>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48" y="5056122"/>
            <a:ext cx="7291452" cy="1107611"/>
          </a:xfrm>
          <a:prstGeom prst="rect">
            <a:avLst/>
          </a:prstGeom>
        </p:spPr>
      </p:pic>
    </p:spTree>
    <p:extLst>
      <p:ext uri="{BB962C8B-B14F-4D97-AF65-F5344CB8AC3E}">
        <p14:creationId xmlns:p14="http://schemas.microsoft.com/office/powerpoint/2010/main" val="1267368401"/>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262114" y="800811"/>
            <a:ext cx="8153400" cy="5390021"/>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61470"/>
            <a:ext cx="48768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33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262114" y="800811"/>
            <a:ext cx="8153400" cy="687135"/>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10" y="1650135"/>
            <a:ext cx="4081286" cy="360766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21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906" y="1650135"/>
            <a:ext cx="4030494" cy="360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97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165100" y="855267"/>
            <a:ext cx="8153400" cy="4175344"/>
          </a:xfrm>
        </p:spPr>
        <p:txBody>
          <a:bodyPr>
            <a:noAutofit/>
          </a:bodyPr>
          <a:lstStyle/>
          <a:p>
            <a:r>
              <a:rPr lang="en-US" sz="1800" dirty="0"/>
              <a:t>Open RubyMine, use the default option and click Next button. Select Evaluate for free for 30 days option</a:t>
            </a:r>
            <a:r>
              <a:rPr lang="en-US" sz="1800" dirty="0" smtClean="0"/>
              <a:t>.</a:t>
            </a:r>
          </a:p>
          <a:p>
            <a:endParaRPr lang="en-US" sz="1800" dirty="0"/>
          </a:p>
          <a:p>
            <a:r>
              <a:rPr lang="en-US" sz="1800" dirty="0" smtClean="0"/>
              <a:t>Once </a:t>
            </a:r>
            <a:r>
              <a:rPr lang="en-US" sz="1800" dirty="0"/>
              <a:t>the project is opened in Rubymine, select the Ruby version by selecting File&gt;Settings&gt;Ruby SDK and Gems option.  Click on “Add SDK” button and Choose the “Ruby-2.1.6” version from Language level dropdown as shown below. It will take some time to upload the Ruby files to the project. Select OK button</a:t>
            </a:r>
            <a:r>
              <a:rPr lang="en-US" sz="1800" dirty="0" smtClean="0"/>
              <a:t>.</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1941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7542"/>
            <a:ext cx="7924800" cy="488266"/>
          </a:xfrm>
        </p:spPr>
        <p:txBody>
          <a:bodyPr>
            <a:normAutofit fontScale="90000"/>
          </a:bodyPr>
          <a:lstStyle/>
          <a:p>
            <a:r>
              <a:rPr lang="en-US" dirty="0" smtClean="0"/>
              <a:t>Java SDK Installation For Mac</a:t>
            </a:r>
            <a:endParaRPr lang="en-US" dirty="0"/>
          </a:p>
        </p:txBody>
      </p:sp>
      <p:sp>
        <p:nvSpPr>
          <p:cNvPr id="6" name="Content Placeholder 2"/>
          <p:cNvSpPr>
            <a:spLocks noGrp="1"/>
          </p:cNvSpPr>
          <p:nvPr>
            <p:ph idx="1"/>
          </p:nvPr>
        </p:nvSpPr>
        <p:spPr>
          <a:xfrm>
            <a:off x="457200" y="897405"/>
            <a:ext cx="7848600" cy="5511799"/>
          </a:xfrm>
        </p:spPr>
        <p:txBody>
          <a:bodyPr>
            <a:noAutofit/>
          </a:bodyPr>
          <a:lstStyle/>
          <a:p>
            <a:r>
              <a:rPr lang="en-US" sz="1800" dirty="0" smtClean="0"/>
              <a:t>Download JAVA SDK for your Mac OS from the link as shown below. </a:t>
            </a:r>
            <a:r>
              <a:rPr lang="en-US" sz="1800" dirty="0" smtClean="0">
                <a:hlinkClick r:id="rId3"/>
              </a:rPr>
              <a:t>http</a:t>
            </a:r>
            <a:r>
              <a:rPr lang="en-US" sz="1800" dirty="0">
                <a:hlinkClick r:id="rId3"/>
              </a:rPr>
              <a:t>://</a:t>
            </a:r>
            <a:r>
              <a:rPr lang="en-US" sz="1800" dirty="0" smtClean="0">
                <a:hlinkClick r:id="rId3"/>
              </a:rPr>
              <a:t>www.oracle.com/technetwork/java/javase/downloads/jdk8-downloads-2133151.html</a:t>
            </a:r>
            <a:r>
              <a:rPr lang="en-US" sz="1800" dirty="0"/>
              <a:t> </a:t>
            </a:r>
            <a:br>
              <a:rPr lang="en-US" sz="1800" dirty="0"/>
            </a:br>
            <a:r>
              <a:rPr lang="en-US" sz="1800" dirty="0" smtClean="0"/>
              <a:t> </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695927" y="62427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981200"/>
            <a:ext cx="6455636" cy="3794344"/>
          </a:xfrm>
          <a:prstGeom prst="rect">
            <a:avLst/>
          </a:prstGeom>
        </p:spPr>
      </p:pic>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3557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17463515"/>
      </p:ext>
    </p:extLst>
  </p:cSld>
  <p:clrMapOvr>
    <a:masterClrMapping/>
  </p:clrMapOvr>
  <p:timing>
    <p:tnLst>
      <p:par>
        <p:cTn id="1" dur="indefinite" restart="never" nodeType="tmRoot"/>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8071"/>
            <a:ext cx="7924800" cy="488266"/>
          </a:xfrm>
        </p:spPr>
        <p:txBody>
          <a:bodyPr>
            <a:normAutofit fontScale="90000"/>
          </a:bodyPr>
          <a:lstStyle/>
          <a:p>
            <a:r>
              <a:rPr lang="en-US" dirty="0" smtClean="0"/>
              <a:t>Java SDK Installation For Mac</a:t>
            </a:r>
            <a:endParaRPr lang="en-US" dirty="0"/>
          </a:p>
        </p:txBody>
      </p:sp>
      <p:sp>
        <p:nvSpPr>
          <p:cNvPr id="6" name="Content Placeholder 2"/>
          <p:cNvSpPr>
            <a:spLocks noGrp="1"/>
          </p:cNvSpPr>
          <p:nvPr>
            <p:ph idx="1"/>
          </p:nvPr>
        </p:nvSpPr>
        <p:spPr>
          <a:xfrm>
            <a:off x="457200" y="994680"/>
            <a:ext cx="7848600" cy="5044608"/>
          </a:xfrm>
        </p:spPr>
        <p:txBody>
          <a:bodyPr>
            <a:noAutofit/>
          </a:bodyPr>
          <a:lstStyle/>
          <a:p>
            <a:r>
              <a:rPr lang="en-US" sz="2200" dirty="0" smtClean="0"/>
              <a:t>Verify if java is installed properly by typing in the terminal</a:t>
            </a:r>
          </a:p>
          <a:p>
            <a:pPr marL="320040" lvl="1" indent="0">
              <a:buNone/>
            </a:pPr>
            <a:r>
              <a:rPr lang="en-US" sz="2200" dirty="0"/>
              <a:t>j</a:t>
            </a:r>
            <a:r>
              <a:rPr lang="en-US" sz="2200" dirty="0" smtClean="0"/>
              <a:t>ava -version</a:t>
            </a:r>
          </a:p>
          <a:p>
            <a:endParaRPr lang="en-US" sz="3200" dirty="0"/>
          </a:p>
        </p:txBody>
      </p:sp>
      <p:sp>
        <p:nvSpPr>
          <p:cNvPr id="4" name="Footer Placeholder 3"/>
          <p:cNvSpPr>
            <a:spLocks noGrp="1"/>
          </p:cNvSpPr>
          <p:nvPr>
            <p:ph type="ftr" sz="quarter" idx="11"/>
          </p:nvPr>
        </p:nvSpPr>
        <p:spPr>
          <a:xfrm>
            <a:off x="2695927" y="627763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47800" y="2124638"/>
            <a:ext cx="5914672" cy="374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25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0268"/>
            <a:ext cx="7924800" cy="635681"/>
          </a:xfrm>
        </p:spPr>
        <p:txBody>
          <a:bodyPr>
            <a:noAutofit/>
          </a:bodyPr>
          <a:lstStyle/>
          <a:p>
            <a:r>
              <a:rPr lang="en-US" sz="3500" dirty="0" smtClean="0"/>
              <a:t>Ruby Installation For Mac</a:t>
            </a:r>
            <a:endParaRPr lang="en-US" sz="3500" dirty="0"/>
          </a:p>
        </p:txBody>
      </p:sp>
      <p:sp>
        <p:nvSpPr>
          <p:cNvPr id="6" name="Content Placeholder 2"/>
          <p:cNvSpPr>
            <a:spLocks noGrp="1"/>
          </p:cNvSpPr>
          <p:nvPr>
            <p:ph idx="1"/>
          </p:nvPr>
        </p:nvSpPr>
        <p:spPr>
          <a:xfrm>
            <a:off x="165100" y="855266"/>
            <a:ext cx="8153400" cy="2954734"/>
          </a:xfrm>
        </p:spPr>
        <p:txBody>
          <a:bodyPr>
            <a:noAutofit/>
          </a:bodyPr>
          <a:lstStyle/>
          <a:p>
            <a:r>
              <a:rPr lang="en-US" dirty="0"/>
              <a:t>Install rvm </a:t>
            </a:r>
            <a:r>
              <a:rPr lang="en-US" dirty="0" smtClean="0"/>
              <a:t>by </a:t>
            </a:r>
            <a:r>
              <a:rPr lang="en-US" dirty="0"/>
              <a:t>following the </a:t>
            </a:r>
            <a:r>
              <a:rPr lang="en-US" dirty="0" smtClean="0"/>
              <a:t>commands.</a:t>
            </a:r>
          </a:p>
          <a:p>
            <a:pPr marL="274320" lvl="3" indent="0">
              <a:buNone/>
            </a:pPr>
            <a:r>
              <a:rPr lang="en-US" sz="2000" dirty="0"/>
              <a:t>\curl –sSL https://get.rvm.io | bash –s stable </a:t>
            </a:r>
            <a:r>
              <a:rPr lang="en-US" sz="2000" dirty="0" smtClean="0"/>
              <a:t>--autolibs=enable</a:t>
            </a:r>
          </a:p>
          <a:p>
            <a:r>
              <a:rPr lang="en-US" dirty="0" smtClean="0"/>
              <a:t>Find the latest version of ruby from https://ruby-</a:t>
            </a:r>
            <a:r>
              <a:rPr lang="en-US" dirty="0" err="1" smtClean="0"/>
              <a:t>doc.org</a:t>
            </a:r>
            <a:r>
              <a:rPr lang="en-US" dirty="0" smtClean="0"/>
              <a:t>.</a:t>
            </a:r>
          </a:p>
          <a:p>
            <a:r>
              <a:rPr lang="en-US" dirty="0" smtClean="0"/>
              <a:t>Install </a:t>
            </a:r>
            <a:r>
              <a:rPr lang="en-US" dirty="0"/>
              <a:t>Ruby by running the followings </a:t>
            </a:r>
            <a:r>
              <a:rPr lang="en-US" dirty="0" smtClean="0"/>
              <a:t>commands.</a:t>
            </a:r>
          </a:p>
          <a:p>
            <a:pPr lvl="2"/>
            <a:r>
              <a:rPr lang="en-US" sz="2000" dirty="0" smtClean="0"/>
              <a:t>rvm </a:t>
            </a:r>
            <a:r>
              <a:rPr lang="en-US" sz="2000" dirty="0"/>
              <a:t>install </a:t>
            </a:r>
            <a:r>
              <a:rPr lang="en-US" sz="2000" dirty="0" smtClean="0"/>
              <a:t>ruby-2.4.2</a:t>
            </a:r>
            <a:endParaRPr lang="en-US" sz="2000" dirty="0"/>
          </a:p>
          <a:p>
            <a:pPr lvl="2"/>
            <a:r>
              <a:rPr lang="en-US" sz="2000" dirty="0"/>
              <a:t>rvm </a:t>
            </a:r>
            <a:r>
              <a:rPr lang="en-US" sz="2000" dirty="0" smtClean="0"/>
              <a:t>use ruby-2.4.2</a:t>
            </a:r>
            <a:endParaRPr lang="en-US" sz="2000" dirty="0"/>
          </a:p>
          <a:p>
            <a:r>
              <a:rPr lang="en-US" dirty="0" smtClean="0"/>
              <a:t>Check ruby version.</a:t>
            </a:r>
          </a:p>
          <a:p>
            <a:pPr lvl="1"/>
            <a:r>
              <a:rPr lang="en-US" sz="2000" dirty="0"/>
              <a:t>r</a:t>
            </a:r>
            <a:r>
              <a:rPr lang="en-US" sz="2000" dirty="0" smtClean="0"/>
              <a:t>uby -v</a:t>
            </a:r>
            <a:r>
              <a:rPr lang="en-US" sz="1400" dirty="0"/>
              <a:t/>
            </a:r>
            <a:br>
              <a:rPr lang="en-US" sz="1400" dirty="0"/>
            </a:br>
            <a:r>
              <a:rPr lang="en-US" sz="1400" dirty="0"/>
              <a:t/>
            </a:r>
            <a:br>
              <a:rPr lang="en-US" sz="1400" dirty="0"/>
            </a:br>
            <a:r>
              <a:rPr lang="en-US" sz="1400" dirty="0"/>
              <a:t/>
            </a:r>
            <a:br>
              <a:rPr lang="en-US" sz="1400" dirty="0"/>
            </a:br>
            <a:endParaRPr lang="en-US" sz="14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864" y="3934330"/>
            <a:ext cx="7302500" cy="2298700"/>
          </a:xfrm>
          <a:prstGeom prst="rect">
            <a:avLst/>
          </a:prstGeom>
        </p:spPr>
      </p:pic>
    </p:spTree>
    <p:extLst>
      <p:ext uri="{BB962C8B-B14F-4D97-AF65-F5344CB8AC3E}">
        <p14:creationId xmlns:p14="http://schemas.microsoft.com/office/powerpoint/2010/main" val="97832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31077342"/>
      </p:ext>
    </p:extLst>
  </p:cSld>
  <p:clrMapOvr>
    <a:masterClrMapping/>
  </p:clrMapOvr>
  <p:timing>
    <p:tnLst>
      <p:par>
        <p:cTn id="1" dur="indefinite" restart="never" nodeType="tmRoot"/>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Mac</a:t>
            </a:r>
            <a:endParaRPr lang="en-US" sz="2900" dirty="0"/>
          </a:p>
        </p:txBody>
      </p:sp>
      <p:sp>
        <p:nvSpPr>
          <p:cNvPr id="6" name="Content Placeholder 2"/>
          <p:cNvSpPr>
            <a:spLocks noGrp="1"/>
          </p:cNvSpPr>
          <p:nvPr>
            <p:ph idx="1"/>
          </p:nvPr>
        </p:nvSpPr>
        <p:spPr>
          <a:xfrm>
            <a:off x="262114" y="833413"/>
            <a:ext cx="8153400" cy="5300686"/>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646245"/>
            <a:ext cx="7221714" cy="429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5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4446373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4071199"/>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Mac</a:t>
            </a:r>
            <a:endParaRPr lang="en-US" sz="2900" dirty="0"/>
          </a:p>
        </p:txBody>
      </p:sp>
      <p:sp>
        <p:nvSpPr>
          <p:cNvPr id="6" name="Content Placeholder 2"/>
          <p:cNvSpPr>
            <a:spLocks noGrp="1"/>
          </p:cNvSpPr>
          <p:nvPr>
            <p:ph idx="1"/>
          </p:nvPr>
        </p:nvSpPr>
        <p:spPr>
          <a:xfrm>
            <a:off x="262114" y="800811"/>
            <a:ext cx="8153400" cy="5390021"/>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61470"/>
            <a:ext cx="48768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92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262114" y="800811"/>
            <a:ext cx="8153400" cy="687135"/>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10" y="1650135"/>
            <a:ext cx="4081286" cy="360766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21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906" y="1650135"/>
            <a:ext cx="4030494" cy="360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35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165100" y="855267"/>
            <a:ext cx="8153400" cy="4175344"/>
          </a:xfrm>
        </p:spPr>
        <p:txBody>
          <a:bodyPr>
            <a:noAutofit/>
          </a:bodyPr>
          <a:lstStyle/>
          <a:p>
            <a:r>
              <a:rPr lang="en-US" sz="1800" dirty="0"/>
              <a:t>Open RubyMine, use the default option and click Next button. Select Evaluate for free for 30 days option</a:t>
            </a:r>
            <a:r>
              <a:rPr lang="en-US" sz="1800" dirty="0" smtClean="0"/>
              <a:t>.</a:t>
            </a:r>
          </a:p>
          <a:p>
            <a:endParaRPr lang="en-US" sz="1800" dirty="0"/>
          </a:p>
          <a:p>
            <a:r>
              <a:rPr lang="en-US" sz="1800" dirty="0" smtClean="0"/>
              <a:t>Once </a:t>
            </a:r>
            <a:r>
              <a:rPr lang="en-US" sz="1800" dirty="0"/>
              <a:t>the project is opened in Rubymine, select the Ruby version by selecting File&gt;Settings&gt;Ruby SDK and Gems option.  Click on “Add SDK” button and Choose the “Ruby-2.1.6” version from Language level dropdown as shown below. It will take some time to upload the Ruby files to the project. Select OK button</a:t>
            </a:r>
            <a:r>
              <a:rPr lang="en-US" sz="1800" dirty="0" smtClean="0"/>
              <a:t>.</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020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62803149"/>
      </p:ext>
    </p:extLst>
  </p:cSld>
  <p:clrMapOvr>
    <a:masterClrMapping/>
  </p:clrMapOvr>
  <p:timing>
    <p:tnLst>
      <p:par>
        <p:cTn id="1" dur="indefinite" restart="never" nodeType="tmRoot"/>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76200" y="108677"/>
            <a:ext cx="8153400" cy="6686546"/>
          </a:xfrm>
        </p:spPr>
        <p:txBody>
          <a:bodyPr>
            <a:noAutofit/>
          </a:bodyPr>
          <a:lstStyle/>
          <a:p>
            <a:r>
              <a:rPr lang="en-US" sz="1500" dirty="0" smtClean="0"/>
              <a:t>Introduce yourself</a:t>
            </a:r>
          </a:p>
          <a:p>
            <a:pPr lvl="1"/>
            <a:r>
              <a:rPr lang="en-US" sz="1500" dirty="0" smtClean="0"/>
              <a:t>Hello Everyone, My name is Ashok Tulachan. I have been working as Software Engineer in Test/ Automation Engineer for more than 8 year in various different companies such as Financial/Insurance/Banking and Government companies. </a:t>
            </a:r>
          </a:p>
          <a:p>
            <a:pPr lvl="1"/>
            <a:endParaRPr lang="en-US" sz="1500" dirty="0" smtClean="0"/>
          </a:p>
          <a:p>
            <a:r>
              <a:rPr lang="en-US" sz="1500" dirty="0" smtClean="0"/>
              <a:t>Why </a:t>
            </a:r>
            <a:r>
              <a:rPr lang="en-US" sz="1500" dirty="0"/>
              <a:t>are you excited to teach about your topic</a:t>
            </a:r>
            <a:r>
              <a:rPr lang="en-US" sz="1500" dirty="0" smtClean="0"/>
              <a:t>?</a:t>
            </a:r>
          </a:p>
          <a:p>
            <a:pPr lvl="1"/>
            <a:r>
              <a:rPr lang="en-US" sz="1500" dirty="0" smtClean="0"/>
              <a:t>I have always loved the profession of teaching and I am really excited to teach the students all about automation from scratch. If you don’t have any prior experience on automation testing or testing or if you are manual tester with no automation experience, this course is for you. I will teach you everything you need to know about automation.</a:t>
            </a:r>
            <a:endParaRPr lang="en-US" sz="1500" dirty="0"/>
          </a:p>
          <a:p>
            <a:endParaRPr lang="en-US" sz="1500" dirty="0" smtClean="0"/>
          </a:p>
          <a:p>
            <a:r>
              <a:rPr lang="en-US" sz="1500" dirty="0" smtClean="0"/>
              <a:t>Why </a:t>
            </a:r>
            <a:r>
              <a:rPr lang="en-US" sz="1500" dirty="0"/>
              <a:t>will students be excited about learning this subject</a:t>
            </a:r>
            <a:r>
              <a:rPr lang="en-US" sz="1500" dirty="0" smtClean="0"/>
              <a:t>?</a:t>
            </a:r>
          </a:p>
          <a:p>
            <a:pPr lvl="1"/>
            <a:r>
              <a:rPr lang="en-US" sz="1500" dirty="0" smtClean="0"/>
              <a:t>Students of this course will start learning Ruby programming language then start learning selenium automation tool and finally be able to create advanced automation framework with Cucumber framework.</a:t>
            </a:r>
            <a:endParaRPr lang="en-US" sz="1500" dirty="0"/>
          </a:p>
          <a:p>
            <a:endParaRPr lang="en-US" sz="1500" dirty="0" smtClean="0"/>
          </a:p>
          <a:p>
            <a:r>
              <a:rPr lang="en-US" sz="1500" dirty="0" smtClean="0"/>
              <a:t>How </a:t>
            </a:r>
            <a:r>
              <a:rPr lang="en-US" sz="1500" dirty="0"/>
              <a:t>did you become an expert yourself</a:t>
            </a:r>
            <a:r>
              <a:rPr lang="en-US" sz="1500" dirty="0" smtClean="0"/>
              <a:t>?</a:t>
            </a:r>
            <a:endParaRPr lang="en-US" sz="1500" dirty="0"/>
          </a:p>
          <a:p>
            <a:pPr lvl="1"/>
            <a:r>
              <a:rPr lang="en-US" sz="1500" dirty="0" smtClean="0"/>
              <a:t>I started my journey as a manual tester and eventually enhanced my career as an automation engineer and have been working as one for more than 7 years with different automation tools.</a:t>
            </a:r>
            <a:endParaRPr lang="en-US" sz="1500" dirty="0"/>
          </a:p>
          <a:p>
            <a:endParaRPr lang="en-US" sz="1500" dirty="0" smtClean="0"/>
          </a:p>
          <a:p>
            <a:r>
              <a:rPr lang="en-US" sz="1500" dirty="0" smtClean="0"/>
              <a:t>What </a:t>
            </a:r>
            <a:r>
              <a:rPr lang="en-US" sz="1500" dirty="0"/>
              <a:t>sets your course apart from others in the marketplace?</a:t>
            </a:r>
          </a:p>
          <a:p>
            <a:pPr lvl="1"/>
            <a:r>
              <a:rPr lang="en-US" sz="1500" dirty="0" smtClean="0"/>
              <a:t>This course is for everyone and anyone that just wants to learn automation. Whether you are manual tester or you don’t have any programming knowledge and wants to enhance your career as an automation engineer, this course fits you. Why delay then? Let’s kick it off.</a:t>
            </a:r>
            <a:r>
              <a:rPr lang="en-US" sz="1400" dirty="0" smtClean="0"/>
              <a:t/>
            </a:r>
            <a:br>
              <a:rPr lang="en-US" sz="1400" dirty="0" smtClean="0"/>
            </a:br>
            <a:endParaRPr lang="en-US" sz="14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08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43603"/>
            <a:ext cx="7924800" cy="488266"/>
          </a:xfrm>
        </p:spPr>
        <p:txBody>
          <a:bodyPr>
            <a:noAutofit/>
          </a:bodyPr>
          <a:lstStyle/>
          <a:p>
            <a:r>
              <a:rPr lang="en-US" sz="2900" dirty="0" smtClean="0"/>
              <a:t>Course Overview</a:t>
            </a:r>
            <a:endParaRPr lang="en-US" sz="2900" dirty="0"/>
          </a:p>
        </p:txBody>
      </p:sp>
      <p:sp>
        <p:nvSpPr>
          <p:cNvPr id="6" name="Content Placeholder 2"/>
          <p:cNvSpPr>
            <a:spLocks noGrp="1"/>
          </p:cNvSpPr>
          <p:nvPr>
            <p:ph idx="1"/>
          </p:nvPr>
        </p:nvSpPr>
        <p:spPr>
          <a:xfrm>
            <a:off x="262114" y="917089"/>
            <a:ext cx="8153400" cy="5255111"/>
          </a:xfrm>
        </p:spPr>
        <p:txBody>
          <a:bodyPr>
            <a:noAutofit/>
          </a:bodyPr>
          <a:lstStyle/>
          <a:p>
            <a:r>
              <a:rPr lang="en-US" sz="2400" b="1" dirty="0"/>
              <a:t>Section 1: Introduction </a:t>
            </a:r>
            <a:endParaRPr lang="en-US" sz="2400" b="1" dirty="0" smtClean="0"/>
          </a:p>
          <a:p>
            <a:r>
              <a:rPr lang="en-US" sz="2400" b="1" dirty="0" smtClean="0"/>
              <a:t>Section </a:t>
            </a:r>
            <a:r>
              <a:rPr lang="en-US" sz="2400" b="1" dirty="0"/>
              <a:t>2: Software Setup</a:t>
            </a:r>
            <a:endParaRPr lang="en-US" sz="2400" dirty="0"/>
          </a:p>
          <a:p>
            <a:r>
              <a:rPr lang="en-US" sz="2400" b="1" dirty="0" smtClean="0"/>
              <a:t>Section </a:t>
            </a:r>
            <a:r>
              <a:rPr lang="en-US" sz="2400" b="1" dirty="0"/>
              <a:t>3: Ruby Essentials</a:t>
            </a:r>
            <a:endParaRPr lang="en-US" sz="2400" dirty="0"/>
          </a:p>
          <a:p>
            <a:r>
              <a:rPr lang="en-US" sz="2400" b="1" dirty="0" smtClean="0"/>
              <a:t>Section </a:t>
            </a:r>
            <a:r>
              <a:rPr lang="en-US" sz="2400" b="1" dirty="0"/>
              <a:t>4: Automation </a:t>
            </a:r>
            <a:r>
              <a:rPr lang="en-US" sz="2400" b="1" dirty="0" smtClean="0"/>
              <a:t>Basics</a:t>
            </a:r>
            <a:endParaRPr lang="en-US" sz="2400" dirty="0"/>
          </a:p>
          <a:p>
            <a:r>
              <a:rPr lang="en-US" sz="2400" b="1" dirty="0"/>
              <a:t>Section 5: Selenium Basics</a:t>
            </a:r>
            <a:endParaRPr lang="en-US" sz="2400" dirty="0"/>
          </a:p>
          <a:p>
            <a:r>
              <a:rPr lang="en-US" sz="2400" b="1" dirty="0" smtClean="0"/>
              <a:t>Section </a:t>
            </a:r>
            <a:r>
              <a:rPr lang="en-US" sz="2400" b="1" dirty="0"/>
              <a:t>6:  Selenium WebDriver Hands On</a:t>
            </a:r>
            <a:endParaRPr lang="en-US" sz="2400" dirty="0"/>
          </a:p>
          <a:p>
            <a:r>
              <a:rPr lang="en-US" sz="2400" b="1" dirty="0" smtClean="0"/>
              <a:t>Section </a:t>
            </a:r>
            <a:r>
              <a:rPr lang="en-US" sz="2400" b="1" dirty="0"/>
              <a:t>7: Selenium Element Locators</a:t>
            </a:r>
            <a:endParaRPr lang="en-US" sz="2400" dirty="0"/>
          </a:p>
          <a:p>
            <a:r>
              <a:rPr lang="en-US" sz="2400" b="1" dirty="0" smtClean="0"/>
              <a:t>Section </a:t>
            </a:r>
            <a:r>
              <a:rPr lang="en-US" sz="2400" b="1" dirty="0"/>
              <a:t>8: Intermediate Selenium WebDriver</a:t>
            </a:r>
            <a:endParaRPr lang="en-US" sz="2400" dirty="0"/>
          </a:p>
          <a:p>
            <a:r>
              <a:rPr lang="en-US" sz="2400" b="1" dirty="0" smtClean="0"/>
              <a:t>Section </a:t>
            </a:r>
            <a:r>
              <a:rPr lang="en-US" sz="2400" b="1" dirty="0"/>
              <a:t>9: Data Driven Framework</a:t>
            </a:r>
            <a:endParaRPr lang="en-US" sz="2400" dirty="0"/>
          </a:p>
          <a:p>
            <a:r>
              <a:rPr lang="en-US" sz="2400" b="1" dirty="0" smtClean="0"/>
              <a:t>Section</a:t>
            </a:r>
            <a:r>
              <a:rPr lang="en-US" sz="2400" b="1" dirty="0"/>
              <a:t> 10: ATDD(Acceptance Test Driven Development) Framework</a:t>
            </a:r>
            <a:endParaRPr lang="en-US" sz="2400" dirty="0"/>
          </a:p>
          <a:p>
            <a:r>
              <a:rPr lang="en-US" sz="2400" b="1" dirty="0" smtClean="0"/>
              <a:t>Section </a:t>
            </a:r>
            <a:r>
              <a:rPr lang="en-US" sz="2400" b="1" dirty="0"/>
              <a:t>11: </a:t>
            </a:r>
            <a:r>
              <a:rPr lang="en-US" sz="2400" b="1" dirty="0" smtClean="0"/>
              <a:t>Conclusion</a:t>
            </a: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21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98598060"/>
      </p:ext>
    </p:extLst>
  </p:cSld>
  <p:clrMapOvr>
    <a:masterClrMapping/>
  </p:clrMapOvr>
  <p:timing>
    <p:tnLst>
      <p:par>
        <p:cTn id="1" dur="indefinite" restart="never" nodeType="tmRoot"/>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Testing &amp; SDLC</a:t>
            </a:r>
            <a:endParaRPr lang="en-US" sz="2900" dirty="0"/>
          </a:p>
        </p:txBody>
      </p:sp>
      <p:sp>
        <p:nvSpPr>
          <p:cNvPr id="6" name="Content Placeholder 2"/>
          <p:cNvSpPr>
            <a:spLocks noGrp="1"/>
          </p:cNvSpPr>
          <p:nvPr>
            <p:ph idx="1"/>
          </p:nvPr>
        </p:nvSpPr>
        <p:spPr>
          <a:xfrm>
            <a:off x="165100" y="855266"/>
            <a:ext cx="8153400" cy="5316933"/>
          </a:xfrm>
        </p:spPr>
        <p:txBody>
          <a:bodyPr>
            <a:noAutofit/>
          </a:bodyPr>
          <a:lstStyle/>
          <a:p>
            <a:r>
              <a:rPr lang="en-US" sz="1800" b="1" dirty="0" smtClean="0"/>
              <a:t>Testing</a:t>
            </a:r>
            <a:r>
              <a:rPr lang="en-US" sz="1800" dirty="0" smtClean="0"/>
              <a:t>: Process to </a:t>
            </a:r>
            <a:r>
              <a:rPr lang="en-US" sz="1800" dirty="0"/>
              <a:t>ensure that the requirements of the software/product are met. In addition to this, it is also the process to make sure that no bugs are found in the product before they are shipped to the market meeting the expectation of stakeholders or customers.</a:t>
            </a:r>
          </a:p>
          <a:p>
            <a:endParaRPr lang="en-US" sz="1800" b="1" dirty="0" smtClean="0"/>
          </a:p>
          <a:p>
            <a:r>
              <a:rPr lang="en-US" sz="1800" b="1" dirty="0" smtClean="0"/>
              <a:t>SDLC (Software Development Life Cycle): </a:t>
            </a:r>
            <a:r>
              <a:rPr lang="en-US" sz="1800" dirty="0"/>
              <a:t>Process used by the software industry(companies) to deliver the product to the market by going through multiple phases such as concept, design, develop, test, delivery and maintenance. In order for the SDLC to be complete the product has to be delivered to the market or go live. Until and unless the product goes live, the project is marked as in progress or failed</a:t>
            </a:r>
            <a:r>
              <a:rPr lang="en-US" sz="1800" dirty="0" smtClean="0"/>
              <a:t>.</a:t>
            </a:r>
          </a:p>
          <a:p>
            <a:endParaRPr lang="en-US" sz="1800" dirty="0" smtClean="0"/>
          </a:p>
          <a:p>
            <a:r>
              <a:rPr lang="en-US" sz="1800" dirty="0"/>
              <a:t>Phases of SDLC</a:t>
            </a:r>
          </a:p>
          <a:p>
            <a:pPr lvl="1"/>
            <a:r>
              <a:rPr lang="en-US" sz="1600" b="1" dirty="0"/>
              <a:t>Analysis</a:t>
            </a:r>
            <a:r>
              <a:rPr lang="en-US" sz="1600" dirty="0"/>
              <a:t>: Concept Evaluation and Requirement Gathering</a:t>
            </a:r>
          </a:p>
          <a:p>
            <a:pPr lvl="1"/>
            <a:r>
              <a:rPr lang="en-US" sz="1600" b="1" dirty="0"/>
              <a:t>Design</a:t>
            </a:r>
            <a:r>
              <a:rPr lang="en-US" sz="1600" dirty="0"/>
              <a:t>: Design System Architecture and Database </a:t>
            </a:r>
            <a:r>
              <a:rPr lang="en-US" sz="1600" dirty="0" smtClean="0"/>
              <a:t>Modeling</a:t>
            </a:r>
            <a:endParaRPr lang="en-US" sz="1600" dirty="0"/>
          </a:p>
          <a:p>
            <a:pPr lvl="1"/>
            <a:r>
              <a:rPr lang="en-US" sz="1600" b="1" dirty="0"/>
              <a:t>Coding</a:t>
            </a:r>
            <a:r>
              <a:rPr lang="en-US" sz="1600" dirty="0"/>
              <a:t>: Coding/Development </a:t>
            </a:r>
          </a:p>
          <a:p>
            <a:pPr lvl="1"/>
            <a:r>
              <a:rPr lang="en-US" sz="1600" b="1" dirty="0"/>
              <a:t>Testing</a:t>
            </a:r>
            <a:r>
              <a:rPr lang="en-US" sz="1600" dirty="0"/>
              <a:t>: Testing done to ensure the requirements are met.</a:t>
            </a:r>
          </a:p>
          <a:p>
            <a:pPr lvl="1"/>
            <a:r>
              <a:rPr lang="en-US" sz="1600" b="1" dirty="0"/>
              <a:t>Maintenance</a:t>
            </a:r>
            <a:r>
              <a:rPr lang="en-US" sz="1600" dirty="0"/>
              <a:t>: Deployment of Product and </a:t>
            </a:r>
            <a:r>
              <a:rPr lang="en-US" sz="1600" dirty="0" smtClean="0"/>
              <a:t>Maintenance.</a:t>
            </a: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endParaRPr lang="en-US" sz="14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5561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43603"/>
            <a:ext cx="7924800" cy="488266"/>
          </a:xfrm>
        </p:spPr>
        <p:txBody>
          <a:bodyPr>
            <a:noAutofit/>
          </a:bodyPr>
          <a:lstStyle/>
          <a:p>
            <a:r>
              <a:rPr lang="en-US" sz="2900" dirty="0" smtClean="0"/>
              <a:t>SDLC Continued</a:t>
            </a:r>
            <a:endParaRPr lang="en-US" sz="29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8" name="Picture 4" descr="https://lh3.googleusercontent.com/X-y77VNiAHTus42NbltzpN481ZYkYRYXWV6fCV5Fkfoii96ro9k06PGwszJUgvTZXWjnRyMqzVG3ICruW6MB1g6f-J8L8For5xiKNoDwfBN9H7x_CZNMOWcp-yKj2ppiXkGJBFJ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48" y="1295400"/>
            <a:ext cx="7116591" cy="434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89402"/>
      </p:ext>
    </p:extLst>
  </p:cSld>
  <p:clrMapOvr>
    <a:masterClrMapping/>
  </p:clrMapOvr>
  <p:timing>
    <p:tnLst>
      <p:par>
        <p:cTn id="1" dur="indefinite" restart="never" nodeType="tmRoot"/>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305066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Methods</a:t>
            </a:r>
            <a:endParaRPr lang="en-US" dirty="0"/>
          </a:p>
        </p:txBody>
      </p:sp>
      <p:sp>
        <p:nvSpPr>
          <p:cNvPr id="6" name="Content Placeholder 2"/>
          <p:cNvSpPr>
            <a:spLocks noGrp="1"/>
          </p:cNvSpPr>
          <p:nvPr>
            <p:ph idx="1"/>
          </p:nvPr>
        </p:nvSpPr>
        <p:spPr>
          <a:xfrm>
            <a:off x="914400" y="1143000"/>
            <a:ext cx="7543800" cy="3042702"/>
          </a:xfrm>
        </p:spPr>
        <p:txBody>
          <a:bodyPr>
            <a:normAutofit fontScale="25000" lnSpcReduction="20000"/>
          </a:bodyPr>
          <a:lstStyle/>
          <a:p>
            <a:r>
              <a:rPr lang="en-US" sz="7600" dirty="0" smtClean="0"/>
              <a:t>Methods are collection of statements grouped together to perform an operation.</a:t>
            </a:r>
          </a:p>
          <a:p>
            <a:r>
              <a:rPr lang="en-US" sz="7600" dirty="0" smtClean="0"/>
              <a:t>Methods </a:t>
            </a:r>
            <a:r>
              <a:rPr lang="en-US" sz="7600" dirty="0"/>
              <a:t>are used to bundle one or more repeatable statements into a single unit.</a:t>
            </a:r>
          </a:p>
          <a:p>
            <a:r>
              <a:rPr lang="en-US" sz="7600" dirty="0" smtClean="0"/>
              <a:t>Methods </a:t>
            </a:r>
            <a:r>
              <a:rPr lang="en-US" sz="7600" dirty="0"/>
              <a:t>are very similar to functions in any other programming language.</a:t>
            </a:r>
          </a:p>
          <a:p>
            <a:pPr marL="45720" lvl="1" indent="0">
              <a:buNone/>
            </a:pPr>
            <a:endParaRPr lang="en-US" sz="7600" b="1" dirty="0" smtClean="0"/>
          </a:p>
          <a:p>
            <a:pPr marL="45720" lvl="1" indent="0">
              <a:buNone/>
            </a:pPr>
            <a:r>
              <a:rPr lang="en-US" sz="7600" b="1" dirty="0" smtClean="0"/>
              <a:t>Example: </a:t>
            </a:r>
          </a:p>
          <a:p>
            <a:pPr marL="45720" lvl="1" indent="0">
              <a:buNone/>
            </a:pPr>
            <a:r>
              <a:rPr lang="en-US" sz="7600" dirty="0" smtClean="0"/>
              <a:t>System.out.println(3 + 2) = 5</a:t>
            </a:r>
          </a:p>
          <a:p>
            <a:pPr marL="45720" lvl="1" indent="0">
              <a:buNone/>
            </a:pPr>
            <a:r>
              <a:rPr lang="en-US" sz="7600" dirty="0"/>
              <a:t>System.out.println(4 </a:t>
            </a:r>
            <a:r>
              <a:rPr lang="en-US" sz="7600" dirty="0" smtClean="0"/>
              <a:t>+ 5) = 9</a:t>
            </a:r>
          </a:p>
          <a:p>
            <a:pPr marL="45720" lvl="1" indent="0">
              <a:buNone/>
            </a:pPr>
            <a:r>
              <a:rPr lang="en-US" sz="7600" dirty="0"/>
              <a:t>System.out.println(12 </a:t>
            </a:r>
            <a:r>
              <a:rPr lang="en-US" sz="7600" dirty="0" smtClean="0"/>
              <a:t>+ 12) = 44</a:t>
            </a:r>
          </a:p>
          <a:p>
            <a:pPr marL="45720" lvl="1" indent="0">
              <a:buNone/>
            </a:pPr>
            <a:r>
              <a:rPr lang="en-US" sz="1900" dirty="0" smtClean="0">
                <a:solidFill>
                  <a:schemeClr val="tx2">
                    <a:lumMod val="75000"/>
                  </a:schemeClr>
                </a:solidFill>
              </a:rPr>
              <a:t> </a:t>
            </a: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4404712"/>
            <a:ext cx="4902200" cy="1403823"/>
          </a:xfrm>
          <a:prstGeom prst="rect">
            <a:avLst/>
          </a:prstGeom>
        </p:spPr>
      </p:pic>
      <p:sp>
        <p:nvSpPr>
          <p:cNvPr id="9" name="Content Placeholder 2"/>
          <p:cNvSpPr txBox="1">
            <a:spLocks/>
          </p:cNvSpPr>
          <p:nvPr/>
        </p:nvSpPr>
        <p:spPr>
          <a:xfrm>
            <a:off x="533400" y="4377267"/>
            <a:ext cx="3352800" cy="1671102"/>
          </a:xfrm>
          <a:prstGeom prst="rect">
            <a:avLst/>
          </a:prstGeom>
          <a:solidFill>
            <a:srgbClr val="0070C0"/>
          </a:solidFill>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lvl="1" indent="0">
              <a:buFont typeface="Wingdings" charset="2"/>
              <a:buNone/>
            </a:pPr>
            <a:r>
              <a:rPr lang="en-US" sz="1900" dirty="0"/>
              <a:t>p</a:t>
            </a:r>
            <a:r>
              <a:rPr lang="en-US" sz="1900" dirty="0" smtClean="0"/>
              <a:t>ublic static = access modifier </a:t>
            </a:r>
          </a:p>
          <a:p>
            <a:pPr marL="45720" lvl="1" indent="0">
              <a:buFont typeface="Wingdings" charset="2"/>
              <a:buNone/>
            </a:pPr>
            <a:r>
              <a:rPr lang="en-US" sz="1900" dirty="0"/>
              <a:t>d</a:t>
            </a:r>
            <a:r>
              <a:rPr lang="en-US" sz="1900" dirty="0" smtClean="0"/>
              <a:t>ouble = return type</a:t>
            </a:r>
          </a:p>
          <a:p>
            <a:pPr marL="45720" lvl="1" indent="0">
              <a:buFont typeface="Wingdings" charset="2"/>
              <a:buNone/>
            </a:pPr>
            <a:r>
              <a:rPr lang="en-US" sz="1900" dirty="0" smtClean="0"/>
              <a:t>add = method name</a:t>
            </a:r>
          </a:p>
          <a:p>
            <a:pPr marL="45720" lvl="1" indent="0">
              <a:buFont typeface="Wingdings" charset="2"/>
              <a:buNone/>
            </a:pPr>
            <a:r>
              <a:rPr lang="en-US" sz="1900" dirty="0"/>
              <a:t>n</a:t>
            </a:r>
            <a:r>
              <a:rPr lang="en-US" sz="1900" dirty="0" smtClean="0"/>
              <a:t>um1 = </a:t>
            </a:r>
            <a:r>
              <a:rPr lang="en-US" sz="1900" dirty="0" err="1" smtClean="0"/>
              <a:t>int</a:t>
            </a:r>
            <a:r>
              <a:rPr lang="en-US" sz="1900" dirty="0" smtClean="0"/>
              <a:t>  parameter1</a:t>
            </a:r>
          </a:p>
          <a:p>
            <a:pPr marL="45720" lvl="1" indent="0">
              <a:buFont typeface="Wingdings" charset="2"/>
              <a:buNone/>
            </a:pPr>
            <a:r>
              <a:rPr lang="en-US" sz="1900" dirty="0"/>
              <a:t>n</a:t>
            </a:r>
            <a:r>
              <a:rPr lang="en-US" sz="1900" dirty="0" smtClean="0"/>
              <a:t>um2 = </a:t>
            </a:r>
            <a:r>
              <a:rPr lang="en-US" sz="1900" dirty="0" err="1" smtClean="0"/>
              <a:t>int</a:t>
            </a:r>
            <a:r>
              <a:rPr lang="en-US" sz="1900" dirty="0" smtClean="0"/>
              <a:t> paramter2 </a:t>
            </a:r>
          </a:p>
          <a:p>
            <a:pPr marL="45720" lvl="1" indent="0">
              <a:buFont typeface="Wingdings" charset="2"/>
              <a:buNone/>
            </a:pPr>
            <a:endParaRPr lang="en-US" sz="1500" b="1" dirty="0" smtClean="0"/>
          </a:p>
          <a:p>
            <a:pPr marL="320040" lvl="1" indent="0">
              <a:buFont typeface="Wingdings" charset="2"/>
              <a:buNone/>
            </a:pPr>
            <a:endParaRPr lang="en-US" dirty="0" smtClean="0"/>
          </a:p>
          <a:p>
            <a:pPr marL="320040" lvl="1" indent="0">
              <a:buFont typeface="Wingdings" charset="2"/>
              <a:buNone/>
            </a:pPr>
            <a:endParaRPr lang="en-US" dirty="0" smtClean="0"/>
          </a:p>
          <a:p>
            <a:pPr lvl="1"/>
            <a:endParaRPr lang="en-US" dirty="0" smtClean="0"/>
          </a:p>
        </p:txBody>
      </p:sp>
    </p:spTree>
    <p:extLst>
      <p:ext uri="{BB962C8B-B14F-4D97-AF65-F5344CB8AC3E}">
        <p14:creationId xmlns:p14="http://schemas.microsoft.com/office/powerpoint/2010/main" val="93709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Test Plan, Test Scenario and Test Case</a:t>
            </a:r>
            <a:endParaRPr lang="en-US" sz="2900" dirty="0"/>
          </a:p>
        </p:txBody>
      </p:sp>
      <p:sp>
        <p:nvSpPr>
          <p:cNvPr id="6" name="Content Placeholder 2"/>
          <p:cNvSpPr>
            <a:spLocks noGrp="1"/>
          </p:cNvSpPr>
          <p:nvPr>
            <p:ph idx="1"/>
          </p:nvPr>
        </p:nvSpPr>
        <p:spPr>
          <a:xfrm>
            <a:off x="165100" y="855266"/>
            <a:ext cx="8153400" cy="5393133"/>
          </a:xfrm>
        </p:spPr>
        <p:txBody>
          <a:bodyPr>
            <a:noAutofit/>
          </a:bodyPr>
          <a:lstStyle/>
          <a:p>
            <a:r>
              <a:rPr lang="en-US" sz="1600" b="1" dirty="0"/>
              <a:t>Tests Plan: </a:t>
            </a:r>
            <a:r>
              <a:rPr lang="en-US" sz="1600" dirty="0"/>
              <a:t> A high level document that clearly explains the scope, test schedule, resources, strategy, deliverables and test requirements.  Test Plan are created by the QA Manager or QA Lead.</a:t>
            </a:r>
          </a:p>
          <a:p>
            <a:r>
              <a:rPr lang="en-US" sz="1600" b="1" dirty="0"/>
              <a:t>Test Scenario:  </a:t>
            </a:r>
            <a:r>
              <a:rPr lang="en-US" sz="1600" dirty="0"/>
              <a:t>A document that contains detailed instructions and list of test cases or a condition that needs to be tested in a given situation.</a:t>
            </a:r>
          </a:p>
          <a:p>
            <a:r>
              <a:rPr lang="en-US" sz="1600" b="1" dirty="0"/>
              <a:t>Test Case:  </a:t>
            </a:r>
            <a:r>
              <a:rPr lang="en-US" sz="1600" dirty="0"/>
              <a:t> A document or process that explains all the steps for a given </a:t>
            </a:r>
            <a:r>
              <a:rPr lang="en-US" sz="1600" dirty="0" smtClean="0"/>
              <a:t>condition.</a:t>
            </a:r>
            <a:endParaRPr lang="en-US" sz="1600" dirty="0"/>
          </a:p>
          <a:p>
            <a:pPr lvl="1" fontAlgn="base"/>
            <a:r>
              <a:rPr lang="en-US" sz="1600" dirty="0"/>
              <a:t>Precondition </a:t>
            </a:r>
          </a:p>
          <a:p>
            <a:pPr lvl="1" fontAlgn="base"/>
            <a:r>
              <a:rPr lang="en-US" sz="1600" dirty="0"/>
              <a:t>Assumption if needed</a:t>
            </a:r>
          </a:p>
          <a:p>
            <a:pPr lvl="1" fontAlgn="base"/>
            <a:r>
              <a:rPr lang="en-US" sz="1600" dirty="0"/>
              <a:t>Test Case Type</a:t>
            </a:r>
          </a:p>
          <a:p>
            <a:pPr lvl="1" fontAlgn="base"/>
            <a:r>
              <a:rPr lang="en-US" sz="1600" dirty="0"/>
              <a:t>Test Case Number</a:t>
            </a:r>
          </a:p>
          <a:p>
            <a:pPr lvl="1" fontAlgn="base"/>
            <a:r>
              <a:rPr lang="en-US" sz="1600" dirty="0"/>
              <a:t>Description</a:t>
            </a:r>
          </a:p>
          <a:p>
            <a:pPr lvl="1" fontAlgn="base"/>
            <a:r>
              <a:rPr lang="en-US" sz="1600" dirty="0"/>
              <a:t>Steps</a:t>
            </a:r>
          </a:p>
          <a:p>
            <a:pPr lvl="1" fontAlgn="base"/>
            <a:r>
              <a:rPr lang="en-US" sz="1600" dirty="0"/>
              <a:t>Input Data</a:t>
            </a:r>
          </a:p>
          <a:p>
            <a:pPr lvl="1" fontAlgn="base"/>
            <a:r>
              <a:rPr lang="en-US" sz="1600" dirty="0"/>
              <a:t>Expected Results</a:t>
            </a:r>
          </a:p>
          <a:p>
            <a:pPr lvl="1" fontAlgn="base"/>
            <a:r>
              <a:rPr lang="en-US" sz="1600" dirty="0"/>
              <a:t>Actual Results</a:t>
            </a:r>
          </a:p>
          <a:p>
            <a:r>
              <a:rPr lang="en-US" sz="1600" b="1" dirty="0"/>
              <a:t>Test Script: </a:t>
            </a:r>
            <a:r>
              <a:rPr lang="en-US" sz="1600" dirty="0"/>
              <a:t>Test Script is basically combination of test case in Automation world. In Automation, you will create test script which will automatically pass/fail matching your code with the application. In your code you will be asserting the expected outcome with the actual result of the application</a:t>
            </a:r>
            <a:r>
              <a:rPr lang="en-US" sz="1600" dirty="0" smtClean="0"/>
              <a:t>.</a:t>
            </a:r>
            <a:r>
              <a:rPr lang="en-US" sz="1600" dirty="0"/>
              <a:t/>
            </a:r>
            <a:br>
              <a:rPr lang="en-US" sz="1600" dirty="0"/>
            </a:br>
            <a:r>
              <a:rPr lang="en-US" sz="1800" dirty="0"/>
              <a:t/>
            </a:r>
            <a:br>
              <a:rPr lang="en-US" sz="1800" dirty="0"/>
            </a:br>
            <a:r>
              <a:rPr lang="en-US" sz="1800" dirty="0"/>
              <a:t/>
            </a:r>
            <a:br>
              <a:rPr lang="en-US" sz="1800" dirty="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6061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8677"/>
            <a:ext cx="7924800" cy="497927"/>
          </a:xfrm>
        </p:spPr>
        <p:txBody>
          <a:bodyPr>
            <a:noAutofit/>
          </a:bodyPr>
          <a:lstStyle/>
          <a:p>
            <a:r>
              <a:rPr lang="en-US" sz="2900" dirty="0" smtClean="0"/>
              <a:t>Types of Testing</a:t>
            </a:r>
            <a:endParaRPr lang="en-US" sz="2900" dirty="0"/>
          </a:p>
        </p:txBody>
      </p:sp>
      <p:sp>
        <p:nvSpPr>
          <p:cNvPr id="6" name="Content Placeholder 2"/>
          <p:cNvSpPr>
            <a:spLocks noGrp="1"/>
          </p:cNvSpPr>
          <p:nvPr>
            <p:ph idx="1"/>
          </p:nvPr>
        </p:nvSpPr>
        <p:spPr>
          <a:xfrm>
            <a:off x="262114" y="816111"/>
            <a:ext cx="8153400" cy="5365066"/>
          </a:xfrm>
        </p:spPr>
        <p:txBody>
          <a:bodyPr>
            <a:noAutofit/>
          </a:bodyPr>
          <a:lstStyle/>
          <a:p>
            <a:pPr fontAlgn="base"/>
            <a:r>
              <a:rPr lang="en-US" sz="1600" b="1" dirty="0"/>
              <a:t>Unit </a:t>
            </a:r>
            <a:r>
              <a:rPr lang="en-US" sz="1600" b="1" dirty="0" smtClean="0"/>
              <a:t>Test</a:t>
            </a:r>
            <a:r>
              <a:rPr lang="en-US" sz="1600" dirty="0" smtClean="0"/>
              <a:t>: </a:t>
            </a:r>
            <a:r>
              <a:rPr lang="en-US" sz="1600" dirty="0"/>
              <a:t>Testing normally done by the developers to test their development code. The developers test their code and make sure that they minimize the compiling errors.</a:t>
            </a:r>
          </a:p>
          <a:p>
            <a:pPr fontAlgn="base"/>
            <a:r>
              <a:rPr lang="en-US" sz="1600" b="1" dirty="0"/>
              <a:t>Functional </a:t>
            </a:r>
            <a:r>
              <a:rPr lang="en-US" sz="1600" b="1" dirty="0" smtClean="0"/>
              <a:t>Test</a:t>
            </a:r>
            <a:r>
              <a:rPr lang="en-US" sz="1600" dirty="0" smtClean="0"/>
              <a:t>: </a:t>
            </a:r>
            <a:r>
              <a:rPr lang="en-US" sz="1600" dirty="0"/>
              <a:t> Tests written to test the functionality of the application from the end user’s perspective.</a:t>
            </a:r>
          </a:p>
          <a:p>
            <a:r>
              <a:rPr lang="en-US" sz="1600" b="1" dirty="0" smtClean="0"/>
              <a:t>Positive Test </a:t>
            </a:r>
            <a:r>
              <a:rPr lang="en-US" sz="1600" dirty="0"/>
              <a:t>(Happy Path Test): Tests written to validate the positive or happy path scenario of the application or feature.</a:t>
            </a:r>
          </a:p>
          <a:p>
            <a:r>
              <a:rPr lang="en-US" sz="1600" b="1" dirty="0"/>
              <a:t>Negative </a:t>
            </a:r>
            <a:r>
              <a:rPr lang="en-US" sz="1600" b="1" dirty="0" smtClean="0"/>
              <a:t>Test </a:t>
            </a:r>
            <a:r>
              <a:rPr lang="en-US" sz="1600" dirty="0"/>
              <a:t>(</a:t>
            </a:r>
            <a:r>
              <a:rPr lang="en-US" sz="1600" dirty="0" smtClean="0"/>
              <a:t>Unhappy </a:t>
            </a:r>
            <a:r>
              <a:rPr lang="en-US" sz="1600" dirty="0"/>
              <a:t>Path Test): Tests written to validate the negative scenario or unhappy path</a:t>
            </a:r>
            <a:r>
              <a:rPr lang="en-US" sz="1600" dirty="0" smtClean="0"/>
              <a:t>.</a:t>
            </a:r>
          </a:p>
          <a:p>
            <a:r>
              <a:rPr lang="en-US" sz="1800" b="1" dirty="0" smtClean="0"/>
              <a:t>Smoke </a:t>
            </a:r>
            <a:r>
              <a:rPr lang="en-US" sz="1800" b="1" dirty="0"/>
              <a:t>Test</a:t>
            </a:r>
            <a:r>
              <a:rPr lang="en-US" sz="1800" dirty="0"/>
              <a:t>:  Initial set of tests written for the major functionality of the application to test the stability of the application as soon as the build is completed. Smoke tests are targeted for the major functionality of the application and needs to be completed as soon as possible.</a:t>
            </a:r>
          </a:p>
          <a:p>
            <a:r>
              <a:rPr lang="en-US" sz="1600" b="1" dirty="0"/>
              <a:t>Regression Test: </a:t>
            </a:r>
            <a:r>
              <a:rPr lang="en-US" sz="1600" dirty="0"/>
              <a:t>Tests written to make sure all the functionalities of the application are working as expected including the new features/functionality that was just added in this build. Regression test will contain all the functional tests and could take from 2 to 3 hours to 2 weeks or a </a:t>
            </a:r>
            <a:r>
              <a:rPr lang="en-US" sz="1600" dirty="0" smtClean="0"/>
              <a:t>month.</a:t>
            </a:r>
            <a:endParaRPr lang="en-US" sz="1600" dirty="0"/>
          </a:p>
          <a:p>
            <a:r>
              <a:rPr lang="en-US" sz="1600" b="1" dirty="0" smtClean="0"/>
              <a:t>System </a:t>
            </a:r>
            <a:r>
              <a:rPr lang="en-US" sz="1600" b="1" dirty="0"/>
              <a:t>Test:  </a:t>
            </a:r>
            <a:r>
              <a:rPr lang="en-US" sz="1600" dirty="0"/>
              <a:t>Superset of Regression Tests that tests the system. It not only includes functional, regression tests, UI tests but also performance tests, load tests and security as well. Once the system test is completed, then the product goes live to the market</a:t>
            </a:r>
            <a:r>
              <a:rPr lang="en-US" sz="1600" dirty="0" smtClean="0"/>
              <a:t>.</a:t>
            </a:r>
            <a:br>
              <a:rPr lang="en-US" sz="1600" dirty="0" smtClean="0"/>
            </a:br>
            <a:r>
              <a:rPr lang="en-US" sz="1800" dirty="0" smtClean="0"/>
              <a:t/>
            </a:r>
            <a:br>
              <a:rPr lang="en-US" sz="1800" dirty="0" smtClean="0"/>
            </a:br>
            <a:r>
              <a:rPr lang="en-US" sz="1800" dirty="0" smtClean="0"/>
              <a:t/>
            </a:r>
            <a:br>
              <a:rPr lang="en-US" sz="1800" dirty="0" smtClean="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0435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8677"/>
            <a:ext cx="7924800" cy="497927"/>
          </a:xfrm>
        </p:spPr>
        <p:txBody>
          <a:bodyPr>
            <a:noAutofit/>
          </a:bodyPr>
          <a:lstStyle/>
          <a:p>
            <a:r>
              <a:rPr lang="en-US" sz="2900" dirty="0" smtClean="0"/>
              <a:t>Types of Testing</a:t>
            </a:r>
            <a:endParaRPr lang="en-US" sz="2900" dirty="0"/>
          </a:p>
        </p:txBody>
      </p:sp>
      <p:sp>
        <p:nvSpPr>
          <p:cNvPr id="6" name="Content Placeholder 2"/>
          <p:cNvSpPr>
            <a:spLocks noGrp="1"/>
          </p:cNvSpPr>
          <p:nvPr>
            <p:ph idx="1"/>
          </p:nvPr>
        </p:nvSpPr>
        <p:spPr>
          <a:xfrm>
            <a:off x="152400" y="735302"/>
            <a:ext cx="8153400" cy="5482756"/>
          </a:xfrm>
        </p:spPr>
        <p:txBody>
          <a:bodyPr>
            <a:noAutofit/>
          </a:bodyPr>
          <a:lstStyle/>
          <a:p>
            <a:r>
              <a:rPr lang="en-US" sz="1600" b="1" dirty="0" smtClean="0"/>
              <a:t>Integration </a:t>
            </a:r>
            <a:r>
              <a:rPr lang="en-US" sz="1600" b="1" dirty="0"/>
              <a:t>Testing: </a:t>
            </a:r>
            <a:r>
              <a:rPr lang="en-US" sz="1600" dirty="0"/>
              <a:t> Tests written to test the combined or integrated product or module. It only includes a certain component but the whole combination of modules/components. Integration Testing requires collaboration from all teams including the developers as well as automation engineers to complete the integration testing</a:t>
            </a:r>
            <a:r>
              <a:rPr lang="en-US" sz="1600" dirty="0" smtClean="0"/>
              <a:t>.</a:t>
            </a:r>
          </a:p>
          <a:p>
            <a:r>
              <a:rPr lang="en-US" sz="1600" b="1" dirty="0"/>
              <a:t>User Acceptance Tests: </a:t>
            </a:r>
            <a:r>
              <a:rPr lang="en-US" sz="1600" dirty="0"/>
              <a:t> Tests performed by the end user or product owner to ensure that the requirements are met. UAT is done after the regression test is completed.</a:t>
            </a:r>
          </a:p>
          <a:p>
            <a:r>
              <a:rPr lang="en-US" sz="1600" b="1" dirty="0" smtClean="0"/>
              <a:t>Performance </a:t>
            </a:r>
            <a:r>
              <a:rPr lang="en-US" sz="1600" b="1" dirty="0"/>
              <a:t>Testing</a:t>
            </a:r>
            <a:r>
              <a:rPr lang="en-US" sz="1600" dirty="0"/>
              <a:t> - Testing performed to test the performance of the application. Performance in a sense that how long does it take to load the page?  The Performance tests targets the performance of the application and the page. </a:t>
            </a:r>
            <a:endParaRPr lang="en-US" sz="1600" dirty="0" smtClean="0"/>
          </a:p>
          <a:p>
            <a:r>
              <a:rPr lang="en-US" sz="1600" b="1" dirty="0" smtClean="0"/>
              <a:t>Load </a:t>
            </a:r>
            <a:r>
              <a:rPr lang="en-US" sz="1600" b="1" dirty="0"/>
              <a:t>Tests</a:t>
            </a:r>
            <a:r>
              <a:rPr lang="en-US" sz="1600" dirty="0"/>
              <a:t> - Tests written to measure the application performance under extreme load.  If there are 100,000 people using the website, logging in and purchasing the product, the application could slow down and crash due to database leaks and insufficient memory. </a:t>
            </a:r>
            <a:endParaRPr lang="en-US" sz="1600" dirty="0" smtClean="0"/>
          </a:p>
          <a:p>
            <a:r>
              <a:rPr lang="en-US" sz="1600" b="1" dirty="0"/>
              <a:t>Sanity Test: </a:t>
            </a:r>
            <a:r>
              <a:rPr lang="en-US" sz="1600" dirty="0"/>
              <a:t>Tests that is normally done once the bug is fixed.</a:t>
            </a:r>
          </a:p>
          <a:p>
            <a:r>
              <a:rPr lang="en-US" sz="1600" b="1" dirty="0"/>
              <a:t>Security Test: </a:t>
            </a:r>
            <a:r>
              <a:rPr lang="en-US" sz="1600" dirty="0"/>
              <a:t>Tests done by the security test engineers to ensure that the application is free from any loopholes that may cause a big loss to the company. Basically security tests prevents the hackers and intruders to damage the data of the application</a:t>
            </a:r>
            <a:r>
              <a:rPr lang="en-US" sz="1600" dirty="0" smtClean="0"/>
              <a:t>.</a:t>
            </a:r>
          </a:p>
          <a:p>
            <a:r>
              <a:rPr lang="en-US" sz="1600" b="1" dirty="0"/>
              <a:t>Manual Tests: </a:t>
            </a:r>
            <a:r>
              <a:rPr lang="en-US" sz="1600" dirty="0"/>
              <a:t>Tests performed by a manual tester(Human</a:t>
            </a:r>
            <a:r>
              <a:rPr lang="en-US" sz="1600" dirty="0" smtClean="0"/>
              <a:t>).</a:t>
            </a:r>
            <a:r>
              <a:rPr lang="en-US" sz="1600" dirty="0"/>
              <a:t/>
            </a:r>
            <a:br>
              <a:rPr lang="en-US" sz="1600" dirty="0"/>
            </a:br>
            <a:r>
              <a:rPr lang="en-US" sz="1600" dirty="0"/>
              <a:t/>
            </a:r>
            <a:br>
              <a:rPr lang="en-US" sz="16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4911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8677"/>
            <a:ext cx="7924800" cy="497927"/>
          </a:xfrm>
        </p:spPr>
        <p:txBody>
          <a:bodyPr>
            <a:noAutofit/>
          </a:bodyPr>
          <a:lstStyle/>
          <a:p>
            <a:r>
              <a:rPr lang="en-US" sz="2900" dirty="0" smtClean="0"/>
              <a:t>Advantages of Automated Testing</a:t>
            </a:r>
            <a:endParaRPr lang="en-US" sz="2900" dirty="0"/>
          </a:p>
        </p:txBody>
      </p:sp>
      <p:sp>
        <p:nvSpPr>
          <p:cNvPr id="6" name="Content Placeholder 2"/>
          <p:cNvSpPr>
            <a:spLocks noGrp="1"/>
          </p:cNvSpPr>
          <p:nvPr>
            <p:ph idx="1"/>
          </p:nvPr>
        </p:nvSpPr>
        <p:spPr>
          <a:xfrm>
            <a:off x="190500" y="1211569"/>
            <a:ext cx="8153400" cy="4920277"/>
          </a:xfrm>
        </p:spPr>
        <p:txBody>
          <a:bodyPr>
            <a:noAutofit/>
          </a:bodyPr>
          <a:lstStyle/>
          <a:p>
            <a:pPr fontAlgn="base"/>
            <a:r>
              <a:rPr lang="en-US" sz="1800" b="1" dirty="0"/>
              <a:t>Manual Tests: </a:t>
            </a:r>
            <a:r>
              <a:rPr lang="en-US" sz="1800" dirty="0"/>
              <a:t>Tests performed by a manual tester(Human</a:t>
            </a:r>
            <a:r>
              <a:rPr lang="en-US" sz="1800" dirty="0" smtClean="0"/>
              <a:t>).</a:t>
            </a:r>
            <a:endParaRPr lang="en-US" sz="1800" b="1" dirty="0" smtClean="0"/>
          </a:p>
          <a:p>
            <a:pPr fontAlgn="base"/>
            <a:endParaRPr lang="en-US" sz="1800" b="1" dirty="0" smtClean="0"/>
          </a:p>
          <a:p>
            <a:pPr fontAlgn="base"/>
            <a:r>
              <a:rPr lang="en-US" sz="1800" b="1" dirty="0" smtClean="0"/>
              <a:t>Automated </a:t>
            </a:r>
            <a:r>
              <a:rPr lang="en-US" sz="1800" b="1" dirty="0"/>
              <a:t>Tests: </a:t>
            </a:r>
            <a:r>
              <a:rPr lang="en-US" sz="1800" dirty="0"/>
              <a:t>Tests written to test the application without manual interaction. Automation testers write the code in different programming language (Ruby, Java, C#, Python, JavaScript) to mimic the real time users to test the application. </a:t>
            </a:r>
            <a:endParaRPr lang="en-US" sz="1800" dirty="0" smtClean="0"/>
          </a:p>
          <a:p>
            <a:pPr fontAlgn="base"/>
            <a:r>
              <a:rPr lang="en-US" sz="1800" dirty="0" smtClean="0"/>
              <a:t>Advantages of Automated Testing</a:t>
            </a:r>
          </a:p>
          <a:p>
            <a:pPr lvl="1" fontAlgn="base"/>
            <a:r>
              <a:rPr lang="en-US" dirty="0" smtClean="0"/>
              <a:t>Saves </a:t>
            </a:r>
            <a:r>
              <a:rPr lang="en-US" dirty="0"/>
              <a:t>time for execution(Run script whole night)</a:t>
            </a:r>
          </a:p>
          <a:p>
            <a:pPr lvl="1" fontAlgn="base"/>
            <a:r>
              <a:rPr lang="en-US" dirty="0"/>
              <a:t>Save Resources</a:t>
            </a:r>
          </a:p>
          <a:p>
            <a:pPr lvl="1" fontAlgn="base"/>
            <a:r>
              <a:rPr lang="en-US" dirty="0"/>
              <a:t>Minimize the human errors</a:t>
            </a:r>
          </a:p>
          <a:p>
            <a:pPr lvl="1" fontAlgn="base"/>
            <a:r>
              <a:rPr lang="en-US" dirty="0"/>
              <a:t>Save Money ($$$)</a:t>
            </a:r>
          </a:p>
          <a:p>
            <a:pPr lvl="1" fontAlgn="base"/>
            <a:r>
              <a:rPr lang="en-US" dirty="0"/>
              <a:t>Reusability of Tests </a:t>
            </a:r>
          </a:p>
          <a:p>
            <a:pPr lvl="1" fontAlgn="base"/>
            <a:r>
              <a:rPr lang="en-US" dirty="0"/>
              <a:t>Faster response from the </a:t>
            </a:r>
            <a:r>
              <a:rPr lang="en-US" dirty="0" smtClean="0"/>
              <a:t>builds/release</a:t>
            </a:r>
            <a:r>
              <a:rPr lang="en-US" sz="1400" dirty="0"/>
              <a:t/>
            </a:r>
            <a:br>
              <a:rPr lang="en-US" sz="1400" dirty="0"/>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6714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a:bodyPr>
          <a:lstStyle/>
          <a:p>
            <a:r>
              <a:rPr lang="en-US" sz="3000" dirty="0" smtClean="0"/>
              <a:t>Methods with Return Types </a:t>
            </a:r>
            <a:r>
              <a:rPr lang="mr-IN" sz="3000" dirty="0" smtClean="0"/>
              <a:t>–</a:t>
            </a:r>
            <a:r>
              <a:rPr lang="en-US" sz="3000" dirty="0" smtClean="0"/>
              <a:t> Void(No return)</a:t>
            </a:r>
            <a:endParaRPr lang="en-US" sz="3000" dirty="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942851"/>
            <a:ext cx="7620000" cy="3781549"/>
          </a:xfrm>
        </p:spPr>
      </p:pic>
      <p:pic>
        <p:nvPicPr>
          <p:cNvPr id="9"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758267"/>
            <a:ext cx="7619999" cy="1233083"/>
          </a:xfrm>
          <a:prstGeom prst="rect">
            <a:avLst/>
          </a:prstGeom>
        </p:spPr>
      </p:pic>
    </p:spTree>
    <p:extLst>
      <p:ext uri="{BB962C8B-B14F-4D97-AF65-F5344CB8AC3E}">
        <p14:creationId xmlns:p14="http://schemas.microsoft.com/office/powerpoint/2010/main" val="1869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384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143000"/>
            <a:ext cx="7467600" cy="3259200"/>
          </a:xfr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4630800"/>
            <a:ext cx="7467600" cy="1389000"/>
          </a:xfrm>
          <a:prstGeom prst="rect">
            <a:avLst/>
          </a:prstGeom>
        </p:spPr>
      </p:pic>
      <p:sp>
        <p:nvSpPr>
          <p:cNvPr id="8" name="Title 1"/>
          <p:cNvSpPr txBox="1">
            <a:spLocks/>
          </p:cNvSpPr>
          <p:nvPr/>
        </p:nvSpPr>
        <p:spPr>
          <a:xfrm>
            <a:off x="508000" y="304800"/>
            <a:ext cx="7924800" cy="609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Methods with Return Types- String</a:t>
            </a:r>
            <a:endParaRPr lang="en-US" sz="3000" dirty="0"/>
          </a:p>
        </p:txBody>
      </p:sp>
    </p:spTree>
    <p:extLst>
      <p:ext uri="{BB962C8B-B14F-4D97-AF65-F5344CB8AC3E}">
        <p14:creationId xmlns:p14="http://schemas.microsoft.com/office/powerpoint/2010/main" val="178505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025993"/>
            <a:ext cx="7467600" cy="3739213"/>
          </a:xfrm>
        </p:spPr>
      </p:pic>
      <p:pic>
        <p:nvPicPr>
          <p:cNvPr id="9"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827524"/>
            <a:ext cx="7467600" cy="1233083"/>
          </a:xfrm>
          <a:prstGeom prst="rect">
            <a:avLst/>
          </a:prstGeom>
        </p:spPr>
      </p:pic>
      <p:sp>
        <p:nvSpPr>
          <p:cNvPr id="6" name="Title 1"/>
          <p:cNvSpPr txBox="1">
            <a:spLocks/>
          </p:cNvSpPr>
          <p:nvPr/>
        </p:nvSpPr>
        <p:spPr>
          <a:xfrm>
            <a:off x="609600" y="152400"/>
            <a:ext cx="7924800" cy="609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Methods with Return Types - Double</a:t>
            </a:r>
            <a:endParaRPr lang="en-US" sz="3000" dirty="0"/>
          </a:p>
        </p:txBody>
      </p:sp>
    </p:spTree>
    <p:extLst>
      <p:ext uri="{BB962C8B-B14F-4D97-AF65-F5344CB8AC3E}">
        <p14:creationId xmlns:p14="http://schemas.microsoft.com/office/powerpoint/2010/main" val="3401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3" y="152400"/>
            <a:ext cx="7086600" cy="609600"/>
          </a:xfrm>
        </p:spPr>
        <p:txBody>
          <a:bodyPr>
            <a:normAutofit fontScale="90000"/>
          </a:bodyPr>
          <a:lstStyle/>
          <a:p>
            <a:r>
              <a:rPr lang="en-US" dirty="0" smtClean="0"/>
              <a:t>Primitive Data Types</a:t>
            </a:r>
            <a:endParaRPr lang="en-US" dirty="0"/>
          </a:p>
        </p:txBody>
      </p:sp>
      <p:sp>
        <p:nvSpPr>
          <p:cNvPr id="3" name="Content Placeholder 2"/>
          <p:cNvSpPr>
            <a:spLocks noGrp="1"/>
          </p:cNvSpPr>
          <p:nvPr>
            <p:ph idx="1"/>
          </p:nvPr>
        </p:nvSpPr>
        <p:spPr>
          <a:xfrm>
            <a:off x="152400" y="1295400"/>
            <a:ext cx="8610600" cy="4593166"/>
          </a:xfrm>
        </p:spPr>
        <p:txBody>
          <a:bodyPr>
            <a:noAutofit/>
          </a:bodyPr>
          <a:lstStyle/>
          <a:p>
            <a:pPr lvl="1"/>
            <a:r>
              <a:rPr lang="en-US" sz="2200" dirty="0" smtClean="0"/>
              <a:t>Java have basically eight primitive data types.</a:t>
            </a:r>
            <a:endParaRPr lang="en-US" sz="2200" dirty="0"/>
          </a:p>
          <a:p>
            <a:pPr lvl="2"/>
            <a:r>
              <a:rPr lang="en-US" sz="1800" b="1" dirty="0" smtClean="0"/>
              <a:t>Byte</a:t>
            </a:r>
            <a:r>
              <a:rPr lang="en-US" sz="1800" dirty="0" smtClean="0"/>
              <a:t> - </a:t>
            </a:r>
            <a:r>
              <a:rPr lang="en-US" sz="1800" dirty="0"/>
              <a:t>The byte data type is an 8-bit signed two's complement integer. It has a minimum value of -128 and a maximum value of </a:t>
            </a:r>
            <a:r>
              <a:rPr lang="en-US" sz="1800" dirty="0" smtClean="0"/>
              <a:t>127. </a:t>
            </a:r>
            <a:r>
              <a:rPr lang="en-US" sz="1800" dirty="0"/>
              <a:t>The byte data type can be useful for saving memory in large arrays, where the memory savings actually matters</a:t>
            </a:r>
            <a:r>
              <a:rPr lang="en-US" sz="1800" dirty="0" smtClean="0"/>
              <a:t>.</a:t>
            </a:r>
          </a:p>
          <a:p>
            <a:pPr lvl="2"/>
            <a:endParaRPr lang="en-US" sz="1800" b="1" dirty="0" smtClean="0"/>
          </a:p>
          <a:p>
            <a:pPr lvl="2"/>
            <a:r>
              <a:rPr lang="en-US" sz="1800" b="1" dirty="0" smtClean="0"/>
              <a:t>Short </a:t>
            </a:r>
            <a:r>
              <a:rPr lang="en-US" sz="1800" dirty="0" smtClean="0"/>
              <a:t>- </a:t>
            </a:r>
            <a:r>
              <a:rPr lang="en-US" sz="1800" dirty="0"/>
              <a:t>The short data type is a 16-bit signed two's complement integer. It has a minimum value of -32,768 and a maximum value of </a:t>
            </a:r>
            <a:r>
              <a:rPr lang="en-US" sz="1800" dirty="0" smtClean="0"/>
              <a:t>32,767. You </a:t>
            </a:r>
            <a:r>
              <a:rPr lang="en-US" sz="1800" dirty="0"/>
              <a:t>can use a short to save memory in large arrays, in situations where the memory savings actually </a:t>
            </a:r>
            <a:r>
              <a:rPr lang="en-US" sz="1800" dirty="0" smtClean="0"/>
              <a:t>matters.</a:t>
            </a:r>
          </a:p>
          <a:p>
            <a:pPr lvl="2"/>
            <a:endParaRPr lang="en-US" sz="1800" dirty="0" smtClean="0"/>
          </a:p>
          <a:p>
            <a:pPr lvl="2"/>
            <a:r>
              <a:rPr lang="en-US" sz="1800" b="1" dirty="0"/>
              <a:t>I</a:t>
            </a:r>
            <a:r>
              <a:rPr lang="en-US" sz="1800" b="1" dirty="0" smtClean="0"/>
              <a:t>nt </a:t>
            </a:r>
            <a:r>
              <a:rPr lang="en-US" sz="1800" dirty="0"/>
              <a:t>– 2-bit signed two's complement integer, which has a minimum value of -2</a:t>
            </a:r>
            <a:r>
              <a:rPr lang="en-US" sz="1800" baseline="30000" dirty="0"/>
              <a:t>31</a:t>
            </a:r>
            <a:r>
              <a:rPr lang="en-US" sz="1800" dirty="0"/>
              <a:t>and a maximum value of 2</a:t>
            </a:r>
            <a:r>
              <a:rPr lang="en-US" sz="1800" baseline="30000" dirty="0"/>
              <a:t>31</a:t>
            </a:r>
            <a:r>
              <a:rPr lang="en-US" sz="1800" dirty="0"/>
              <a:t>-1. </a:t>
            </a:r>
            <a:r>
              <a:rPr lang="en-US" sz="1800" dirty="0" smtClean="0"/>
              <a:t>Int data type is normally used in Java to support arithmetic operation for integers.</a:t>
            </a:r>
          </a:p>
        </p:txBody>
      </p:sp>
      <p:sp>
        <p:nvSpPr>
          <p:cNvPr id="4" name="Footer Placeholder 3"/>
          <p:cNvSpPr>
            <a:spLocks noGrp="1"/>
          </p:cNvSpPr>
          <p:nvPr>
            <p:ph type="ftr" sz="quarter" idx="11"/>
          </p:nvPr>
        </p:nvSpPr>
        <p:spPr>
          <a:xfrm>
            <a:off x="2743200" y="63838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83790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384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990600"/>
            <a:ext cx="7467600" cy="4267200"/>
          </a:xfr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5257800"/>
            <a:ext cx="7467600" cy="990600"/>
          </a:xfrm>
          <a:prstGeom prst="rect">
            <a:avLst/>
          </a:prstGeom>
        </p:spPr>
      </p:pic>
      <p:sp>
        <p:nvSpPr>
          <p:cNvPr id="8" name="Title 1"/>
          <p:cNvSpPr txBox="1">
            <a:spLocks/>
          </p:cNvSpPr>
          <p:nvPr/>
        </p:nvSpPr>
        <p:spPr>
          <a:xfrm>
            <a:off x="516467" y="228600"/>
            <a:ext cx="7924800" cy="609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Methods with Return Types- Int</a:t>
            </a:r>
            <a:endParaRPr lang="en-US" sz="3000" dirty="0"/>
          </a:p>
        </p:txBody>
      </p:sp>
    </p:spTree>
    <p:extLst>
      <p:ext uri="{BB962C8B-B14F-4D97-AF65-F5344CB8AC3E}">
        <p14:creationId xmlns:p14="http://schemas.microsoft.com/office/powerpoint/2010/main" val="9470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384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6467" y="990600"/>
            <a:ext cx="7484533" cy="4267200"/>
          </a:xfr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68" y="5257800"/>
            <a:ext cx="7484532" cy="990600"/>
          </a:xfrm>
          <a:prstGeom prst="rect">
            <a:avLst/>
          </a:prstGeom>
        </p:spPr>
      </p:pic>
      <p:sp>
        <p:nvSpPr>
          <p:cNvPr id="8" name="Title 1"/>
          <p:cNvSpPr txBox="1">
            <a:spLocks/>
          </p:cNvSpPr>
          <p:nvPr/>
        </p:nvSpPr>
        <p:spPr>
          <a:xfrm>
            <a:off x="516467" y="228600"/>
            <a:ext cx="7924800" cy="609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Methods with Return Types - Boolean</a:t>
            </a:r>
            <a:endParaRPr lang="en-US" sz="3000" dirty="0"/>
          </a:p>
        </p:txBody>
      </p:sp>
    </p:spTree>
    <p:extLst>
      <p:ext uri="{BB962C8B-B14F-4D97-AF65-F5344CB8AC3E}">
        <p14:creationId xmlns:p14="http://schemas.microsoft.com/office/powerpoint/2010/main" val="17602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0742721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Classes</a:t>
            </a:r>
            <a:endParaRPr lang="en-US" dirty="0"/>
          </a:p>
        </p:txBody>
      </p:sp>
      <p:sp>
        <p:nvSpPr>
          <p:cNvPr id="6" name="Content Placeholder 2"/>
          <p:cNvSpPr>
            <a:spLocks noGrp="1"/>
          </p:cNvSpPr>
          <p:nvPr>
            <p:ph idx="1"/>
          </p:nvPr>
        </p:nvSpPr>
        <p:spPr>
          <a:xfrm>
            <a:off x="152400" y="1167637"/>
            <a:ext cx="8534400" cy="4876800"/>
          </a:xfrm>
        </p:spPr>
        <p:txBody>
          <a:bodyPr>
            <a:normAutofit fontScale="25000" lnSpcReduction="20000"/>
          </a:bodyPr>
          <a:lstStyle/>
          <a:p>
            <a:r>
              <a:rPr lang="en-US" sz="7600" dirty="0" smtClean="0"/>
              <a:t>Class is a specification or a blue print (set of instructions) of how to provide some service.</a:t>
            </a:r>
          </a:p>
          <a:p>
            <a:r>
              <a:rPr lang="en-US" sz="7600" dirty="0" smtClean="0"/>
              <a:t>Like Blueprint, Class has some exact specifications.</a:t>
            </a:r>
          </a:p>
          <a:p>
            <a:r>
              <a:rPr lang="en-US" sz="7600" dirty="0" smtClean="0"/>
              <a:t>Many Objects can be created from the same class.</a:t>
            </a:r>
          </a:p>
          <a:p>
            <a:r>
              <a:rPr lang="en-US" sz="7600" dirty="0" smtClean="0"/>
              <a:t>Classes can contain methods, variables for an object.</a:t>
            </a:r>
          </a:p>
          <a:p>
            <a:r>
              <a:rPr lang="en-US" sz="7600" dirty="0"/>
              <a:t>A class can have subclasses that can inherit all or some of  the characteristics of the class.</a:t>
            </a:r>
          </a:p>
          <a:p>
            <a:r>
              <a:rPr lang="en-US" sz="7600" dirty="0" smtClean="0"/>
              <a:t>Subclasses can also define their own methods and variables that are not part of their superclass.</a:t>
            </a:r>
          </a:p>
          <a:p>
            <a:pPr marL="45720" lvl="1" indent="0">
              <a:buNone/>
            </a:pPr>
            <a:endParaRPr lang="en-US" sz="7600" b="1" dirty="0" smtClean="0"/>
          </a:p>
          <a:p>
            <a:pPr marL="45720" lvl="1" indent="0">
              <a:buNone/>
            </a:pPr>
            <a:r>
              <a:rPr lang="en-US" sz="7600" b="1" dirty="0" smtClean="0"/>
              <a:t>Example: </a:t>
            </a:r>
          </a:p>
          <a:p>
            <a:pPr marL="45720" lvl="1" indent="0">
              <a:buNone/>
            </a:pPr>
            <a:endParaRPr lang="en-US" sz="7600" b="1" dirty="0" smtClean="0"/>
          </a:p>
          <a:p>
            <a:pPr marL="45720" lvl="1" indent="0">
              <a:buNone/>
            </a:pPr>
            <a:r>
              <a:rPr lang="en-US" sz="7600" dirty="0" smtClean="0"/>
              <a:t>Animal – Dog, Cat, Giraffe, Monkey</a:t>
            </a:r>
          </a:p>
          <a:p>
            <a:pPr marL="45720" lvl="1" indent="0">
              <a:buNone/>
            </a:pPr>
            <a:r>
              <a:rPr lang="en-US" sz="7600" dirty="0" smtClean="0"/>
              <a:t>Vehicle – Car, Bicycle, Motorbike, SUV</a:t>
            </a:r>
          </a:p>
          <a:p>
            <a:pPr marL="45720" lvl="1" indent="0">
              <a:buNone/>
            </a:pPr>
            <a:r>
              <a:rPr lang="en-US" sz="7600" dirty="0" smtClean="0"/>
              <a:t>Ford – Focus, F-150, Mustang, Explorer, Fiesta</a:t>
            </a:r>
          </a:p>
          <a:p>
            <a:pPr marL="45720" lvl="1" indent="0">
              <a:buNone/>
            </a:pPr>
            <a:r>
              <a:rPr lang="en-US" sz="7600" dirty="0" smtClean="0"/>
              <a:t>Dog – Corgi, German Shepherd, Labrador</a:t>
            </a:r>
          </a:p>
          <a:p>
            <a:pPr marL="45720" lvl="1" indent="0">
              <a:buNone/>
            </a:pPr>
            <a:r>
              <a:rPr lang="en-US" sz="7600" dirty="0" smtClean="0"/>
              <a:t>Honda – Accord, Civic, Pilot, CR-V</a:t>
            </a:r>
          </a:p>
          <a:p>
            <a:pPr marL="45720" lvl="1" indent="0">
              <a:buNone/>
            </a:pPr>
            <a:endParaRPr lang="en-US" sz="1900" dirty="0" smtClean="0"/>
          </a:p>
          <a:p>
            <a:pPr marL="45720" lvl="1" indent="0">
              <a:buNone/>
            </a:pPr>
            <a:r>
              <a:rPr lang="en-US" sz="1900" dirty="0" smtClean="0">
                <a:solidFill>
                  <a:schemeClr val="tx2">
                    <a:lumMod val="75000"/>
                  </a:schemeClr>
                </a:solidFill>
              </a:rPr>
              <a:t> </a:t>
            </a: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78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85800"/>
          </a:xfrm>
        </p:spPr>
        <p:txBody>
          <a:bodyPr>
            <a:normAutofit fontScale="90000"/>
          </a:bodyPr>
          <a:lstStyle/>
          <a:p>
            <a:r>
              <a:rPr lang="en-US" dirty="0" smtClean="0"/>
              <a:t>Classes Contd..</a:t>
            </a:r>
            <a:endParaRPr lang="en-US" dirty="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67" y="1057952"/>
            <a:ext cx="3962399" cy="4840492"/>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599" y="1057952"/>
            <a:ext cx="4419601" cy="3894209"/>
          </a:xfrm>
          <a:prstGeom prst="rect">
            <a:avLst/>
          </a:prstGeom>
        </p:spPr>
      </p:pic>
      <p:pic>
        <p:nvPicPr>
          <p:cNvPr id="9"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599" y="4952161"/>
            <a:ext cx="4419601" cy="946283"/>
          </a:xfrm>
          <a:prstGeom prst="rect">
            <a:avLst/>
          </a:prstGeom>
        </p:spPr>
      </p:pic>
    </p:spTree>
    <p:extLst>
      <p:ext uri="{BB962C8B-B14F-4D97-AF65-F5344CB8AC3E}">
        <p14:creationId xmlns:p14="http://schemas.microsoft.com/office/powerpoint/2010/main" val="58493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961979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762000"/>
          </a:xfrm>
        </p:spPr>
        <p:txBody>
          <a:bodyPr>
            <a:normAutofit/>
          </a:bodyPr>
          <a:lstStyle/>
          <a:p>
            <a:r>
              <a:rPr lang="en-US" dirty="0" smtClean="0"/>
              <a:t>Types of Method: Static Method</a:t>
            </a:r>
            <a:endParaRPr lang="en-US" dirty="0"/>
          </a:p>
        </p:txBody>
      </p:sp>
      <p:sp>
        <p:nvSpPr>
          <p:cNvPr id="6" name="Content Placeholder 2"/>
          <p:cNvSpPr>
            <a:spLocks noGrp="1"/>
          </p:cNvSpPr>
          <p:nvPr>
            <p:ph idx="1"/>
          </p:nvPr>
        </p:nvSpPr>
        <p:spPr>
          <a:xfrm>
            <a:off x="457200" y="956735"/>
            <a:ext cx="7772400" cy="937860"/>
          </a:xfrm>
        </p:spPr>
        <p:txBody>
          <a:bodyPr>
            <a:normAutofit fontScale="25000" lnSpcReduction="20000"/>
          </a:bodyPr>
          <a:lstStyle/>
          <a:p>
            <a:r>
              <a:rPr lang="en-US" sz="8000" b="1" dirty="0" smtClean="0"/>
              <a:t>Static Method</a:t>
            </a:r>
            <a:r>
              <a:rPr lang="en-US" sz="8000" dirty="0" smtClean="0"/>
              <a:t>: </a:t>
            </a:r>
            <a:r>
              <a:rPr lang="en-US" sz="8000" dirty="0"/>
              <a:t>Methods </a:t>
            </a:r>
            <a:r>
              <a:rPr lang="en-US" sz="8000" dirty="0" smtClean="0"/>
              <a:t>that can be called and executed without creating an object or instantiation of the main class.</a:t>
            </a:r>
            <a:endParaRPr lang="en-US" sz="8000" dirty="0"/>
          </a:p>
          <a:p>
            <a:r>
              <a:rPr lang="en-US" sz="8000" dirty="0" smtClean="0"/>
              <a:t>Can be invoked directly via class name.</a:t>
            </a:r>
            <a:endParaRPr lang="en-US" sz="8000" b="1" dirty="0" smtClean="0"/>
          </a:p>
          <a:p>
            <a:pPr marL="45720" lvl="1" indent="0">
              <a:buNone/>
            </a:pPr>
            <a:endParaRPr lang="en-US" sz="1900" b="1" dirty="0"/>
          </a:p>
          <a:p>
            <a:pPr marL="45720" lvl="1" indent="0">
              <a:buNone/>
            </a:pPr>
            <a:endParaRPr lang="en-US" sz="1900" b="1" dirty="0" smtClean="0"/>
          </a:p>
          <a:p>
            <a:pPr marL="45720" lvl="1" indent="0">
              <a:buNone/>
            </a:pPr>
            <a:endParaRPr lang="en-US" sz="5600" dirty="0" smtClean="0"/>
          </a:p>
          <a:p>
            <a:pPr marL="45720" indent="0">
              <a:buNone/>
            </a:pPr>
            <a:endParaRPr lang="en-US" sz="6400" dirty="0" smtClean="0"/>
          </a:p>
          <a:p>
            <a:pPr marL="45720" indent="0">
              <a:buNone/>
            </a:pPr>
            <a:endParaRPr lang="en-US" sz="6400" dirty="0">
              <a:solidFill>
                <a:schemeClr val="accent5">
                  <a:lumMod val="60000"/>
                  <a:lumOff val="40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94595"/>
            <a:ext cx="6172200" cy="3574153"/>
          </a:xfrm>
          <a:prstGeom prst="rect">
            <a:avLst/>
          </a:prstGeom>
        </p:spPr>
      </p:pic>
      <p:pic>
        <p:nvPicPr>
          <p:cNvPr id="8"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5502615"/>
            <a:ext cx="6172200" cy="635718"/>
          </a:xfrm>
          <a:prstGeom prst="rect">
            <a:avLst/>
          </a:prstGeom>
        </p:spPr>
      </p:pic>
    </p:spTree>
    <p:extLst>
      <p:ext uri="{BB962C8B-B14F-4D97-AF65-F5344CB8AC3E}">
        <p14:creationId xmlns:p14="http://schemas.microsoft.com/office/powerpoint/2010/main" val="90562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269539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fontScale="90000"/>
          </a:bodyPr>
          <a:lstStyle/>
          <a:p>
            <a:r>
              <a:rPr lang="en-US" dirty="0" smtClean="0"/>
              <a:t>Types of Method: Instance Method</a:t>
            </a:r>
            <a:endParaRPr lang="en-US" dirty="0"/>
          </a:p>
        </p:txBody>
      </p:sp>
      <p:sp>
        <p:nvSpPr>
          <p:cNvPr id="6" name="Content Placeholder 2"/>
          <p:cNvSpPr>
            <a:spLocks noGrp="1"/>
          </p:cNvSpPr>
          <p:nvPr>
            <p:ph idx="1"/>
          </p:nvPr>
        </p:nvSpPr>
        <p:spPr>
          <a:xfrm>
            <a:off x="381000" y="795868"/>
            <a:ext cx="7772400" cy="914400"/>
          </a:xfrm>
        </p:spPr>
        <p:txBody>
          <a:bodyPr>
            <a:normAutofit fontScale="40000" lnSpcReduction="20000"/>
          </a:bodyPr>
          <a:lstStyle/>
          <a:p>
            <a:r>
              <a:rPr lang="en-US" sz="5000" b="1" dirty="0" smtClean="0"/>
              <a:t>Instance Method</a:t>
            </a:r>
            <a:r>
              <a:rPr lang="en-US" sz="5000" dirty="0" smtClean="0"/>
              <a:t>: </a:t>
            </a:r>
            <a:r>
              <a:rPr lang="en-US" sz="5000" dirty="0"/>
              <a:t>Methods that are called after instantiation of class or object </a:t>
            </a:r>
            <a:r>
              <a:rPr lang="en-US" sz="5000" dirty="0" smtClean="0"/>
              <a:t>creation.</a:t>
            </a:r>
            <a:endParaRPr lang="en-US" sz="5000" dirty="0"/>
          </a:p>
          <a:p>
            <a:r>
              <a:rPr lang="en-US" sz="5000" dirty="0" smtClean="0"/>
              <a:t>It is the most Commonly used method type.</a:t>
            </a:r>
            <a:endParaRPr lang="en-US" sz="5000" b="1" dirty="0" smtClean="0"/>
          </a:p>
          <a:p>
            <a:pPr marL="45720" lvl="1" indent="0">
              <a:buNone/>
            </a:pPr>
            <a:endParaRPr lang="en-US" sz="1900" b="1" dirty="0"/>
          </a:p>
          <a:p>
            <a:pPr marL="45720" lvl="1" indent="0">
              <a:buNone/>
            </a:pPr>
            <a:endParaRPr lang="en-US" sz="1900" b="1" dirty="0" smtClean="0"/>
          </a:p>
          <a:p>
            <a:pPr marL="45720" indent="0">
              <a:buNone/>
            </a:pPr>
            <a:endParaRPr lang="en-US" sz="6400" dirty="0">
              <a:solidFill>
                <a:schemeClr val="accent5">
                  <a:lumMod val="60000"/>
                  <a:lumOff val="40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905000"/>
            <a:ext cx="5333999" cy="3871242"/>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1" y="5778209"/>
            <a:ext cx="5342466" cy="635718"/>
          </a:xfrm>
          <a:prstGeom prst="rect">
            <a:avLst/>
          </a:prstGeom>
        </p:spPr>
      </p:pic>
    </p:spTree>
    <p:extLst>
      <p:ext uri="{BB962C8B-B14F-4D97-AF65-F5344CB8AC3E}">
        <p14:creationId xmlns:p14="http://schemas.microsoft.com/office/powerpoint/2010/main" val="207755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60719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3" y="152400"/>
            <a:ext cx="7086600" cy="533400"/>
          </a:xfrm>
        </p:spPr>
        <p:txBody>
          <a:bodyPr>
            <a:normAutofit fontScale="90000"/>
          </a:bodyPr>
          <a:lstStyle/>
          <a:p>
            <a:r>
              <a:rPr lang="en-US" dirty="0" smtClean="0"/>
              <a:t>Primitive Data Types</a:t>
            </a:r>
            <a:endParaRPr lang="en-US" dirty="0"/>
          </a:p>
        </p:txBody>
      </p:sp>
      <p:sp>
        <p:nvSpPr>
          <p:cNvPr id="3" name="Content Placeholder 2"/>
          <p:cNvSpPr>
            <a:spLocks noGrp="1"/>
          </p:cNvSpPr>
          <p:nvPr>
            <p:ph idx="1"/>
          </p:nvPr>
        </p:nvSpPr>
        <p:spPr>
          <a:xfrm>
            <a:off x="152400" y="719667"/>
            <a:ext cx="8382000" cy="5300133"/>
          </a:xfrm>
        </p:spPr>
        <p:txBody>
          <a:bodyPr>
            <a:noAutofit/>
          </a:bodyPr>
          <a:lstStyle/>
          <a:p>
            <a:pPr lvl="2"/>
            <a:r>
              <a:rPr lang="en-US" sz="1700" b="1" dirty="0" smtClean="0"/>
              <a:t>Long</a:t>
            </a:r>
            <a:r>
              <a:rPr lang="en-US" sz="1700" dirty="0" smtClean="0"/>
              <a:t>- </a:t>
            </a:r>
            <a:r>
              <a:rPr lang="en-US" sz="1700" dirty="0"/>
              <a:t>The long data type is a 64-bit two's complement integer. The signed long has a minimum value of -2</a:t>
            </a:r>
            <a:r>
              <a:rPr lang="en-US" sz="1700" baseline="30000" dirty="0"/>
              <a:t>63</a:t>
            </a:r>
            <a:r>
              <a:rPr lang="en-US" sz="1700" dirty="0"/>
              <a:t> and a maximum value of </a:t>
            </a:r>
            <a:r>
              <a:rPr lang="en-US" sz="1700" dirty="0" smtClean="0"/>
              <a:t>2</a:t>
            </a:r>
            <a:r>
              <a:rPr lang="en-US" sz="1700" baseline="30000" dirty="0" smtClean="0"/>
              <a:t>63</a:t>
            </a:r>
            <a:r>
              <a:rPr lang="en-US" sz="1700" dirty="0" smtClean="0"/>
              <a:t>-1. </a:t>
            </a:r>
            <a:r>
              <a:rPr lang="en-US" sz="1700" dirty="0"/>
              <a:t>Use this data type when you need a range of values wider than those provided by </a:t>
            </a:r>
            <a:r>
              <a:rPr lang="en-US" sz="1700" dirty="0" smtClean="0"/>
              <a:t>int.</a:t>
            </a:r>
          </a:p>
          <a:p>
            <a:pPr lvl="2"/>
            <a:endParaRPr lang="en-US" sz="1700" b="1" dirty="0" smtClean="0"/>
          </a:p>
          <a:p>
            <a:pPr lvl="2"/>
            <a:r>
              <a:rPr lang="en-US" sz="1700" b="1" dirty="0" smtClean="0"/>
              <a:t>Float- </a:t>
            </a:r>
            <a:r>
              <a:rPr lang="en-US" sz="1700" dirty="0" smtClean="0"/>
              <a:t>Float</a:t>
            </a:r>
            <a:r>
              <a:rPr lang="en-US" sz="1700" dirty="0"/>
              <a:t> data type is a single-precision 32-bit </a:t>
            </a:r>
            <a:r>
              <a:rPr lang="en-US" sz="1700" dirty="0" smtClean="0"/>
              <a:t>floating integers. As </a:t>
            </a:r>
            <a:r>
              <a:rPr lang="en-US" sz="1700" dirty="0"/>
              <a:t>with the recommendations for byte and short, use a float (instead of double) if you need to save memory in large arrays of floating point numbers</a:t>
            </a:r>
            <a:r>
              <a:rPr lang="en-US" sz="1700" dirty="0" smtClean="0"/>
              <a:t>.</a:t>
            </a:r>
          </a:p>
          <a:p>
            <a:pPr lvl="2"/>
            <a:endParaRPr lang="en-US" sz="1700" dirty="0" smtClean="0"/>
          </a:p>
          <a:p>
            <a:pPr lvl="2"/>
            <a:r>
              <a:rPr lang="en-US" sz="1700" b="1" dirty="0" smtClean="0"/>
              <a:t>Double</a:t>
            </a:r>
            <a:r>
              <a:rPr lang="en-US" sz="1700" dirty="0" smtClean="0"/>
              <a:t>– </a:t>
            </a:r>
            <a:r>
              <a:rPr lang="en-US" sz="1700" dirty="0"/>
              <a:t>The double data type is a double-precision 64-bit </a:t>
            </a:r>
            <a:r>
              <a:rPr lang="en-US" sz="1700" dirty="0" smtClean="0"/>
              <a:t>floating point. </a:t>
            </a:r>
            <a:r>
              <a:rPr lang="en-US" sz="1700" dirty="0"/>
              <a:t>For </a:t>
            </a:r>
            <a:r>
              <a:rPr lang="en-US" sz="1700" dirty="0" smtClean="0"/>
              <a:t>decimal </a:t>
            </a:r>
            <a:r>
              <a:rPr lang="en-US" sz="1700" dirty="0"/>
              <a:t>values, this data type is generally the default </a:t>
            </a:r>
            <a:r>
              <a:rPr lang="en-US" sz="1700" dirty="0" smtClean="0"/>
              <a:t>choice.</a:t>
            </a:r>
          </a:p>
          <a:p>
            <a:pPr lvl="2"/>
            <a:endParaRPr lang="en-US" sz="1700" dirty="0"/>
          </a:p>
          <a:p>
            <a:pPr lvl="2"/>
            <a:r>
              <a:rPr lang="en-US" sz="1700" b="1" dirty="0" smtClean="0"/>
              <a:t>Boolean</a:t>
            </a:r>
            <a:r>
              <a:rPr lang="en-US" sz="1700" dirty="0" smtClean="0"/>
              <a:t>: </a:t>
            </a:r>
            <a:r>
              <a:rPr lang="en-US" sz="1700" dirty="0"/>
              <a:t> The boolean data type has only two possible values: true and false. Use this data type for simple flags that track true/false </a:t>
            </a:r>
            <a:r>
              <a:rPr lang="en-US" sz="1700" dirty="0" smtClean="0"/>
              <a:t>conditions.</a:t>
            </a:r>
          </a:p>
          <a:p>
            <a:pPr lvl="2"/>
            <a:endParaRPr lang="en-US" sz="1700" dirty="0" smtClean="0"/>
          </a:p>
          <a:p>
            <a:pPr lvl="2"/>
            <a:r>
              <a:rPr lang="en-US" sz="1700" b="1" dirty="0" smtClean="0"/>
              <a:t>Char </a:t>
            </a:r>
            <a:r>
              <a:rPr lang="en-US" sz="1700" dirty="0" smtClean="0"/>
              <a:t>- </a:t>
            </a:r>
            <a:r>
              <a:rPr lang="en-US" sz="1700" dirty="0"/>
              <a:t>The char data type is a single 16-bit Unicode character. It has a minimum value of '\u0000' (or 0) and a maximum value of '\</a:t>
            </a:r>
            <a:r>
              <a:rPr lang="en-US" sz="1700" dirty="0" err="1" smtClean="0"/>
              <a:t>uffff</a:t>
            </a:r>
            <a:r>
              <a:rPr lang="en-US" sz="1700" dirty="0" smtClean="0"/>
              <a:t>’. Char should be always in single quote.</a:t>
            </a:r>
            <a:endParaRPr lang="en-US" sz="1700" dirty="0"/>
          </a:p>
          <a:p>
            <a:pPr lvl="2"/>
            <a:endParaRPr lang="en-US" sz="1800" dirty="0" smtClean="0"/>
          </a:p>
        </p:txBody>
      </p:sp>
      <p:sp>
        <p:nvSpPr>
          <p:cNvPr id="4" name="Footer Placeholder 3"/>
          <p:cNvSpPr>
            <a:spLocks noGrp="1"/>
          </p:cNvSpPr>
          <p:nvPr>
            <p:ph type="ftr" sz="quarter" idx="11"/>
          </p:nvPr>
        </p:nvSpPr>
        <p:spPr>
          <a:xfrm>
            <a:off x="2667000" y="60790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897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0455"/>
            <a:ext cx="7924800" cy="611545"/>
          </a:xfrm>
        </p:spPr>
        <p:txBody>
          <a:bodyPr>
            <a:normAutofit fontScale="90000"/>
          </a:bodyPr>
          <a:lstStyle/>
          <a:p>
            <a:r>
              <a:rPr lang="en-US" dirty="0"/>
              <a:t>Types of Method: Constructor </a:t>
            </a:r>
            <a:r>
              <a:rPr lang="en-US" dirty="0" smtClean="0"/>
              <a:t>Method</a:t>
            </a:r>
            <a:endParaRPr lang="en-US" dirty="0"/>
          </a:p>
        </p:txBody>
      </p:sp>
      <p:sp>
        <p:nvSpPr>
          <p:cNvPr id="6" name="Content Placeholder 2"/>
          <p:cNvSpPr>
            <a:spLocks noGrp="1"/>
          </p:cNvSpPr>
          <p:nvPr>
            <p:ph idx="1"/>
          </p:nvPr>
        </p:nvSpPr>
        <p:spPr>
          <a:xfrm>
            <a:off x="304800" y="799171"/>
            <a:ext cx="8164928" cy="2362200"/>
          </a:xfrm>
        </p:spPr>
        <p:txBody>
          <a:bodyPr>
            <a:normAutofit fontScale="77500" lnSpcReduction="20000"/>
          </a:bodyPr>
          <a:lstStyle/>
          <a:p>
            <a:r>
              <a:rPr lang="en-US" sz="2400" b="1" dirty="0" smtClean="0"/>
              <a:t>Constructor Method</a:t>
            </a:r>
            <a:r>
              <a:rPr lang="en-US" sz="2400" dirty="0" smtClean="0"/>
              <a:t>: </a:t>
            </a:r>
            <a:r>
              <a:rPr lang="en-US" sz="2400" dirty="0"/>
              <a:t>Default method of the class that will be run </a:t>
            </a:r>
            <a:r>
              <a:rPr lang="en-US" sz="2400" dirty="0" smtClean="0"/>
              <a:t>at the </a:t>
            </a:r>
            <a:r>
              <a:rPr lang="en-US" sz="2400" dirty="0"/>
              <a:t>time when the object is created or </a:t>
            </a:r>
            <a:r>
              <a:rPr lang="en-US" sz="2400" dirty="0" smtClean="0"/>
              <a:t>instantiated.</a:t>
            </a:r>
            <a:endParaRPr lang="en-US" sz="2400" dirty="0"/>
          </a:p>
          <a:p>
            <a:r>
              <a:rPr lang="en-US" sz="2400" dirty="0" smtClean="0"/>
              <a:t>Constructor method is </a:t>
            </a:r>
            <a:r>
              <a:rPr lang="en-US" sz="2400" dirty="0"/>
              <a:t>u</a:t>
            </a:r>
            <a:r>
              <a:rPr lang="en-US" sz="2400" dirty="0" smtClean="0"/>
              <a:t>sed to declare default behavior for all objects.</a:t>
            </a:r>
          </a:p>
          <a:p>
            <a:r>
              <a:rPr lang="en-US" sz="2400" dirty="0"/>
              <a:t>Constructor name must be same as its class </a:t>
            </a:r>
            <a:r>
              <a:rPr lang="en-US" sz="2400" dirty="0" smtClean="0"/>
              <a:t>name.</a:t>
            </a:r>
            <a:endParaRPr lang="en-US" sz="2400" dirty="0"/>
          </a:p>
          <a:p>
            <a:r>
              <a:rPr lang="en-US" sz="2400" dirty="0"/>
              <a:t>Constructor must have no explicit return </a:t>
            </a:r>
            <a:r>
              <a:rPr lang="en-US" sz="2400" dirty="0" smtClean="0"/>
              <a:t>type.</a:t>
            </a:r>
          </a:p>
          <a:p>
            <a:r>
              <a:rPr lang="en-US" sz="2400" dirty="0"/>
              <a:t>There are two types of constructors:</a:t>
            </a:r>
          </a:p>
          <a:p>
            <a:pPr lvl="1"/>
            <a:r>
              <a:rPr lang="en-US" sz="2400" dirty="0"/>
              <a:t>Default constructor (no-</a:t>
            </a:r>
            <a:r>
              <a:rPr lang="en-US" sz="2400" dirty="0" err="1"/>
              <a:t>arg</a:t>
            </a:r>
            <a:r>
              <a:rPr lang="en-US" sz="2400" dirty="0"/>
              <a:t> constructor)</a:t>
            </a:r>
          </a:p>
          <a:p>
            <a:pPr lvl="1"/>
            <a:r>
              <a:rPr lang="en-US" sz="2400" dirty="0"/>
              <a:t>Parameterized constructor</a:t>
            </a:r>
          </a:p>
          <a:p>
            <a:endParaRPr lang="en-US" sz="2400" dirty="0"/>
          </a:p>
          <a:p>
            <a:endParaRPr lang="en-US" sz="2300" dirty="0" smtClean="0"/>
          </a:p>
          <a:p>
            <a:pPr marL="45720" lvl="1" indent="0">
              <a:buNone/>
            </a:pPr>
            <a:endParaRPr lang="en-US" sz="1900" b="1" dirty="0" smtClean="0"/>
          </a:p>
          <a:p>
            <a:pPr marL="45720" indent="0">
              <a:buNone/>
            </a:pPr>
            <a:endParaRPr lang="en-US" dirty="0">
              <a:solidFill>
                <a:schemeClr val="accent5">
                  <a:lumMod val="60000"/>
                  <a:lumOff val="40000"/>
                </a:schemeClr>
              </a:solidFill>
            </a:endParaRPr>
          </a:p>
          <a:p>
            <a:pPr marL="45720" lvl="1" indent="0">
              <a:buNone/>
            </a:pP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3622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18" y="3198542"/>
            <a:ext cx="6282782" cy="2978233"/>
          </a:xfrm>
          <a:prstGeom prst="rect">
            <a:avLst/>
          </a:prstGeom>
        </p:spPr>
      </p:pic>
    </p:spTree>
    <p:extLst>
      <p:ext uri="{BB962C8B-B14F-4D97-AF65-F5344CB8AC3E}">
        <p14:creationId xmlns:p14="http://schemas.microsoft.com/office/powerpoint/2010/main" val="200108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fontScale="90000"/>
          </a:bodyPr>
          <a:lstStyle/>
          <a:p>
            <a:r>
              <a:rPr lang="en-US" dirty="0"/>
              <a:t>Types of Method: Constructor </a:t>
            </a:r>
            <a:r>
              <a:rPr lang="en-US" dirty="0" smtClean="0"/>
              <a:t>Method</a:t>
            </a:r>
            <a:endParaRPr lang="en-US" dirty="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90600"/>
            <a:ext cx="7620000" cy="4465874"/>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5456474"/>
            <a:ext cx="7620000" cy="779652"/>
          </a:xfrm>
          <a:prstGeom prst="rect">
            <a:avLst/>
          </a:prstGeom>
        </p:spPr>
      </p:pic>
    </p:spTree>
    <p:extLst>
      <p:ext uri="{BB962C8B-B14F-4D97-AF65-F5344CB8AC3E}">
        <p14:creationId xmlns:p14="http://schemas.microsoft.com/office/powerpoint/2010/main" val="158513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414"/>
            <a:ext cx="8636002" cy="554567"/>
          </a:xfrm>
        </p:spPr>
        <p:txBody>
          <a:bodyPr>
            <a:noAutofit/>
          </a:bodyPr>
          <a:lstStyle/>
          <a:p>
            <a:r>
              <a:rPr lang="en-US" sz="2800" dirty="0"/>
              <a:t>Types of Method: Constructor </a:t>
            </a:r>
            <a:r>
              <a:rPr lang="en-US" sz="2800" dirty="0" smtClean="0"/>
              <a:t>methods(parameters)</a:t>
            </a:r>
            <a:endParaRPr lang="en-US" sz="2800" dirty="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799" y="914400"/>
            <a:ext cx="7619999" cy="4559007"/>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799" y="5473407"/>
            <a:ext cx="7619999" cy="923586"/>
          </a:xfrm>
          <a:prstGeom prst="rect">
            <a:avLst/>
          </a:prstGeom>
        </p:spPr>
      </p:pic>
    </p:spTree>
    <p:extLst>
      <p:ext uri="{BB962C8B-B14F-4D97-AF65-F5344CB8AC3E}">
        <p14:creationId xmlns:p14="http://schemas.microsoft.com/office/powerpoint/2010/main" val="168826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8635923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2" y="419100"/>
            <a:ext cx="8305800" cy="685800"/>
          </a:xfrm>
        </p:spPr>
        <p:txBody>
          <a:bodyPr>
            <a:normAutofit/>
          </a:bodyPr>
          <a:lstStyle/>
          <a:p>
            <a:r>
              <a:rPr lang="en-US" sz="3300" dirty="0"/>
              <a:t>Types of Method: Accessor </a:t>
            </a:r>
            <a:r>
              <a:rPr lang="en-US" sz="3300" dirty="0" smtClean="0"/>
              <a:t>(Getter) Method</a:t>
            </a:r>
            <a:endParaRPr lang="en-US" sz="3300" dirty="0"/>
          </a:p>
        </p:txBody>
      </p:sp>
      <p:sp>
        <p:nvSpPr>
          <p:cNvPr id="6" name="Content Placeholder 2"/>
          <p:cNvSpPr>
            <a:spLocks noGrp="1"/>
          </p:cNvSpPr>
          <p:nvPr>
            <p:ph idx="1"/>
          </p:nvPr>
        </p:nvSpPr>
        <p:spPr>
          <a:xfrm>
            <a:off x="457200" y="1828800"/>
            <a:ext cx="8305800" cy="2895600"/>
          </a:xfrm>
        </p:spPr>
        <p:txBody>
          <a:bodyPr>
            <a:normAutofit/>
          </a:bodyPr>
          <a:lstStyle/>
          <a:p>
            <a:r>
              <a:rPr lang="en-US" sz="2400" b="1" dirty="0" smtClean="0"/>
              <a:t>Accessor Method</a:t>
            </a:r>
            <a:r>
              <a:rPr lang="en-US" sz="2400" dirty="0" smtClean="0"/>
              <a:t>: Accessor methods provide </a:t>
            </a:r>
            <a:r>
              <a:rPr lang="en-US" sz="2400" dirty="0"/>
              <a:t>access to an object's instance </a:t>
            </a:r>
            <a:r>
              <a:rPr lang="en-US" sz="2400" dirty="0" smtClean="0"/>
              <a:t>variables.</a:t>
            </a:r>
          </a:p>
          <a:p>
            <a:r>
              <a:rPr lang="en-US" sz="2400" dirty="0" smtClean="0"/>
              <a:t>Accessor method is </a:t>
            </a:r>
            <a:r>
              <a:rPr lang="en-US" sz="2400" dirty="0"/>
              <a:t>used to return the value of a private field. It follows a naming scheme prefixing the word "get" to the start of the </a:t>
            </a:r>
            <a:r>
              <a:rPr lang="en-US" sz="2400" dirty="0" smtClean="0"/>
              <a:t>method.</a:t>
            </a:r>
          </a:p>
          <a:p>
            <a:r>
              <a:rPr lang="en-US" sz="2400" dirty="0" smtClean="0"/>
              <a:t>Also called as “Getter” Method is used to get the value from the private variables used in the object.</a:t>
            </a:r>
            <a:endParaRPr lang="en-US" sz="2400" dirty="0"/>
          </a:p>
          <a:p>
            <a:endParaRPr lang="en-US" sz="2300" dirty="0" smtClean="0"/>
          </a:p>
          <a:p>
            <a:pPr marL="45720" lvl="1" indent="0">
              <a:buNone/>
            </a:pPr>
            <a:endParaRPr lang="en-US" sz="1900" b="1" dirty="0" smtClean="0"/>
          </a:p>
          <a:p>
            <a:pPr marL="45720" indent="0">
              <a:buNone/>
            </a:pPr>
            <a:endParaRPr lang="en-US" dirty="0">
              <a:solidFill>
                <a:schemeClr val="accent5">
                  <a:lumMod val="60000"/>
                  <a:lumOff val="40000"/>
                </a:schemeClr>
              </a:solidFill>
            </a:endParaRPr>
          </a:p>
          <a:p>
            <a:pPr marL="45720" lvl="1" indent="0">
              <a:buNone/>
            </a:pP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391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9062"/>
            <a:ext cx="8382000" cy="685799"/>
          </a:xfrm>
        </p:spPr>
        <p:txBody>
          <a:bodyPr>
            <a:noAutofit/>
          </a:bodyPr>
          <a:lstStyle/>
          <a:p>
            <a:r>
              <a:rPr lang="en-US" sz="3300" dirty="0" smtClean="0"/>
              <a:t> </a:t>
            </a:r>
            <a:r>
              <a:rPr lang="en-US" sz="3300" dirty="0"/>
              <a:t>Types of Method: Accessor </a:t>
            </a:r>
            <a:r>
              <a:rPr lang="en-US" sz="3300" dirty="0" smtClean="0"/>
              <a:t>Getter Method</a:t>
            </a:r>
            <a:endParaRPr lang="en-US" sz="3300" dirty="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48" y="838200"/>
            <a:ext cx="6935851" cy="4800600"/>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49" y="5638800"/>
            <a:ext cx="6935851" cy="741260"/>
          </a:xfrm>
          <a:prstGeom prst="rect">
            <a:avLst/>
          </a:prstGeom>
        </p:spPr>
      </p:pic>
    </p:spTree>
    <p:extLst>
      <p:ext uri="{BB962C8B-B14F-4D97-AF65-F5344CB8AC3E}">
        <p14:creationId xmlns:p14="http://schemas.microsoft.com/office/powerpoint/2010/main" val="42751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0455"/>
            <a:ext cx="7924800" cy="1144945"/>
          </a:xfrm>
        </p:spPr>
        <p:txBody>
          <a:bodyPr>
            <a:normAutofit fontScale="90000"/>
          </a:bodyPr>
          <a:lstStyle/>
          <a:p>
            <a:r>
              <a:rPr lang="en-US"/>
              <a:t>Types of Method: Mutators </a:t>
            </a:r>
            <a:r>
              <a:rPr lang="en-US" dirty="0" smtClean="0"/>
              <a:t>(Setter) Method</a:t>
            </a:r>
            <a:endParaRPr lang="en-US" dirty="0"/>
          </a:p>
        </p:txBody>
      </p:sp>
      <p:sp>
        <p:nvSpPr>
          <p:cNvPr id="6" name="Content Placeholder 2"/>
          <p:cNvSpPr>
            <a:spLocks noGrp="1"/>
          </p:cNvSpPr>
          <p:nvPr>
            <p:ph idx="1"/>
          </p:nvPr>
        </p:nvSpPr>
        <p:spPr>
          <a:xfrm>
            <a:off x="457200" y="1828800"/>
            <a:ext cx="8305800" cy="2743200"/>
          </a:xfrm>
        </p:spPr>
        <p:txBody>
          <a:bodyPr>
            <a:normAutofit/>
          </a:bodyPr>
          <a:lstStyle/>
          <a:p>
            <a:r>
              <a:rPr lang="en-US" sz="2400" b="1" dirty="0" smtClean="0"/>
              <a:t>Mutators Method</a:t>
            </a:r>
            <a:r>
              <a:rPr lang="en-US" sz="2400" dirty="0" smtClean="0"/>
              <a:t>: Accessor methods provide </a:t>
            </a:r>
            <a:r>
              <a:rPr lang="en-US" sz="2400" dirty="0"/>
              <a:t>access to an object's instance </a:t>
            </a:r>
            <a:r>
              <a:rPr lang="en-US" sz="2400" dirty="0" smtClean="0"/>
              <a:t>variables.</a:t>
            </a:r>
          </a:p>
          <a:p>
            <a:r>
              <a:rPr lang="en-US" sz="2400" dirty="0"/>
              <a:t>A </a:t>
            </a:r>
            <a:r>
              <a:rPr lang="en-US" sz="2400" dirty="0" smtClean="0"/>
              <a:t>mutator </a:t>
            </a:r>
            <a:r>
              <a:rPr lang="en-US" sz="2400" dirty="0"/>
              <a:t>method is used to set a value of a private </a:t>
            </a:r>
            <a:r>
              <a:rPr lang="en-US" sz="2400" dirty="0" smtClean="0"/>
              <a:t>field.</a:t>
            </a:r>
          </a:p>
          <a:p>
            <a:r>
              <a:rPr lang="en-US" sz="2400" dirty="0"/>
              <a:t>It follows a naming scheme prefixing the word "set" to the start of the method </a:t>
            </a:r>
            <a:r>
              <a:rPr lang="en-US" sz="2400" dirty="0" smtClean="0"/>
              <a:t>name</a:t>
            </a:r>
            <a:endParaRPr lang="en-US" sz="2300" dirty="0" smtClean="0"/>
          </a:p>
          <a:p>
            <a:pPr marL="45720" lvl="1" indent="0">
              <a:buNone/>
            </a:pPr>
            <a:endParaRPr lang="en-US" sz="1900" b="1" dirty="0" smtClean="0"/>
          </a:p>
          <a:p>
            <a:pPr marL="45720" indent="0">
              <a:buNone/>
            </a:pPr>
            <a:endParaRPr lang="en-US" dirty="0">
              <a:solidFill>
                <a:schemeClr val="accent5">
                  <a:lumMod val="60000"/>
                  <a:lumOff val="40000"/>
                </a:schemeClr>
              </a:solidFill>
            </a:endParaRPr>
          </a:p>
          <a:p>
            <a:pPr marL="45720" lvl="1" indent="0">
              <a:buNone/>
            </a:pP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88275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8610600" cy="609600"/>
          </a:xfrm>
        </p:spPr>
        <p:txBody>
          <a:bodyPr>
            <a:normAutofit fontScale="90000"/>
          </a:bodyPr>
          <a:lstStyle/>
          <a:p>
            <a:r>
              <a:rPr lang="en-US" smtClean="0"/>
              <a:t> </a:t>
            </a:r>
            <a:r>
              <a:rPr lang="en-US"/>
              <a:t>Types of Method: Mutator </a:t>
            </a:r>
            <a:r>
              <a:rPr lang="en-US" dirty="0" smtClean="0"/>
              <a:t>Setter Method</a:t>
            </a:r>
            <a:endParaRPr lang="en-US" dirty="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14400"/>
            <a:ext cx="4267200" cy="5334000"/>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09700"/>
            <a:ext cx="4343400" cy="4191000"/>
          </a:xfrm>
          <a:prstGeom prst="rect">
            <a:avLst/>
          </a:prstGeom>
        </p:spPr>
      </p:pic>
    </p:spTree>
    <p:extLst>
      <p:ext uri="{BB962C8B-B14F-4D97-AF65-F5344CB8AC3E}">
        <p14:creationId xmlns:p14="http://schemas.microsoft.com/office/powerpoint/2010/main" val="212543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019719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85800"/>
          </a:xfrm>
        </p:spPr>
        <p:txBody>
          <a:bodyPr>
            <a:normAutofit fontScale="90000"/>
          </a:bodyPr>
          <a:lstStyle/>
          <a:p>
            <a:r>
              <a:rPr lang="en-US" dirty="0" smtClean="0"/>
              <a:t>Variables</a:t>
            </a:r>
            <a:endParaRPr lang="en-US" dirty="0"/>
          </a:p>
        </p:txBody>
      </p:sp>
      <p:sp>
        <p:nvSpPr>
          <p:cNvPr id="6" name="Content Placeholder 2"/>
          <p:cNvSpPr>
            <a:spLocks noGrp="1"/>
          </p:cNvSpPr>
          <p:nvPr>
            <p:ph idx="1"/>
          </p:nvPr>
        </p:nvSpPr>
        <p:spPr>
          <a:xfrm>
            <a:off x="304800" y="1447800"/>
            <a:ext cx="7848600" cy="3810000"/>
          </a:xfrm>
        </p:spPr>
        <p:txBody>
          <a:bodyPr>
            <a:normAutofit fontScale="70000" lnSpcReduction="20000"/>
          </a:bodyPr>
          <a:lstStyle/>
          <a:p>
            <a:r>
              <a:rPr lang="en-US" sz="4200" dirty="0"/>
              <a:t>Variables are the memory locations which holds any data to be used by any program</a:t>
            </a:r>
            <a:r>
              <a:rPr lang="en-US" sz="4200" dirty="0" smtClean="0"/>
              <a:t>.</a:t>
            </a:r>
          </a:p>
          <a:p>
            <a:endParaRPr lang="en-US" sz="4200" dirty="0" smtClean="0"/>
          </a:p>
          <a:p>
            <a:r>
              <a:rPr lang="en-US" sz="4200" dirty="0" smtClean="0"/>
              <a:t>Variable Types</a:t>
            </a:r>
          </a:p>
          <a:p>
            <a:pPr lvl="1"/>
            <a:r>
              <a:rPr lang="en-US" sz="4200" dirty="0" smtClean="0"/>
              <a:t>Local Variables</a:t>
            </a:r>
          </a:p>
          <a:p>
            <a:pPr lvl="1"/>
            <a:r>
              <a:rPr lang="en-US" sz="4200" dirty="0" smtClean="0"/>
              <a:t>Instance Variables</a:t>
            </a:r>
          </a:p>
          <a:p>
            <a:pPr lvl="1"/>
            <a:r>
              <a:rPr lang="en-US" sz="4200" dirty="0" smtClean="0"/>
              <a:t>Class Variables</a:t>
            </a:r>
          </a:p>
          <a:p>
            <a:pPr lvl="1"/>
            <a:r>
              <a:rPr lang="en-US" sz="4200" dirty="0" smtClean="0"/>
              <a:t>Constants</a:t>
            </a:r>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286000" y="63398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7027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466"/>
            <a:ext cx="7086600" cy="609599"/>
          </a:xfrm>
        </p:spPr>
        <p:txBody>
          <a:bodyPr>
            <a:normAutofit fontScale="90000"/>
          </a:bodyPr>
          <a:lstStyle/>
          <a:p>
            <a:r>
              <a:rPr lang="en-US" dirty="0" smtClean="0"/>
              <a:t>Data Types</a:t>
            </a:r>
            <a:endParaRPr lang="en-US" dirty="0"/>
          </a:p>
        </p:txBody>
      </p:sp>
      <p:sp>
        <p:nvSpPr>
          <p:cNvPr id="4" name="Footer Placeholder 3"/>
          <p:cNvSpPr>
            <a:spLocks noGrp="1"/>
          </p:cNvSpPr>
          <p:nvPr>
            <p:ph type="ftr" sz="quarter" idx="11"/>
          </p:nvPr>
        </p:nvSpPr>
        <p:spPr>
          <a:xfrm>
            <a:off x="2401470" y="634637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092" y="990599"/>
            <a:ext cx="7548507" cy="3815443"/>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91" y="4876800"/>
            <a:ext cx="7548507" cy="1398814"/>
          </a:xfrm>
          <a:prstGeom prst="rect">
            <a:avLst/>
          </a:prstGeom>
        </p:spPr>
      </p:pic>
    </p:spTree>
    <p:extLst>
      <p:ext uri="{BB962C8B-B14F-4D97-AF65-F5344CB8AC3E}">
        <p14:creationId xmlns:p14="http://schemas.microsoft.com/office/powerpoint/2010/main" val="8106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Local Variables</a:t>
            </a:r>
            <a:endParaRPr lang="en-US" dirty="0"/>
          </a:p>
        </p:txBody>
      </p:sp>
      <p:sp>
        <p:nvSpPr>
          <p:cNvPr id="6" name="Content Placeholder 2"/>
          <p:cNvSpPr>
            <a:spLocks noGrp="1"/>
          </p:cNvSpPr>
          <p:nvPr>
            <p:ph idx="1"/>
          </p:nvPr>
        </p:nvSpPr>
        <p:spPr>
          <a:xfrm>
            <a:off x="275303" y="791747"/>
            <a:ext cx="7268497" cy="808454"/>
          </a:xfrm>
        </p:spPr>
        <p:txBody>
          <a:bodyPr>
            <a:normAutofit fontScale="25000" lnSpcReduction="20000"/>
          </a:bodyPr>
          <a:lstStyle/>
          <a:p>
            <a:r>
              <a:rPr lang="en-US" sz="7200" dirty="0" smtClean="0"/>
              <a:t>Variables that are declared in methods, constructors, or blocks.</a:t>
            </a:r>
          </a:p>
          <a:p>
            <a:r>
              <a:rPr lang="en-US" sz="7200" dirty="0" smtClean="0"/>
              <a:t>Local variables are visible only within the declared method, constructor or block.</a:t>
            </a:r>
          </a:p>
          <a:p>
            <a:endParaRPr lang="en-US" sz="5600" dirty="0" smtClean="0"/>
          </a:p>
          <a:p>
            <a:pPr marL="45720" lvl="1" indent="0">
              <a:buNone/>
            </a:pPr>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52600"/>
            <a:ext cx="6781800" cy="4114800"/>
          </a:xfrm>
          <a:prstGeom prst="rect">
            <a:avLst/>
          </a:prstGeom>
        </p:spPr>
      </p:pic>
    </p:spTree>
    <p:extLst>
      <p:ext uri="{BB962C8B-B14F-4D97-AF65-F5344CB8AC3E}">
        <p14:creationId xmlns:p14="http://schemas.microsoft.com/office/powerpoint/2010/main" val="192191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Instances Variables</a:t>
            </a:r>
            <a:endParaRPr lang="en-US" dirty="0"/>
          </a:p>
        </p:txBody>
      </p:sp>
      <p:sp>
        <p:nvSpPr>
          <p:cNvPr id="6" name="Content Placeholder 2"/>
          <p:cNvSpPr>
            <a:spLocks noGrp="1"/>
          </p:cNvSpPr>
          <p:nvPr>
            <p:ph idx="1"/>
          </p:nvPr>
        </p:nvSpPr>
        <p:spPr>
          <a:xfrm>
            <a:off x="304800" y="1295400"/>
            <a:ext cx="8153400" cy="4267200"/>
          </a:xfrm>
        </p:spPr>
        <p:txBody>
          <a:bodyPr>
            <a:normAutofit/>
          </a:bodyPr>
          <a:lstStyle/>
          <a:p>
            <a:r>
              <a:rPr lang="en-US" sz="2200" dirty="0"/>
              <a:t>Instance variables are declared in a class, but outside a method, constructor or any </a:t>
            </a:r>
            <a:r>
              <a:rPr lang="en-US" sz="2200" dirty="0" smtClean="0"/>
              <a:t>block.</a:t>
            </a:r>
          </a:p>
          <a:p>
            <a:r>
              <a:rPr lang="en-US" sz="2200" dirty="0"/>
              <a:t>Instance variables are created when an object is created with the use of the keyword 'new' and destroyed when the object is destroyed</a:t>
            </a:r>
            <a:r>
              <a:rPr lang="en-US" sz="2200" dirty="0" smtClean="0"/>
              <a:t>.</a:t>
            </a:r>
          </a:p>
          <a:p>
            <a:r>
              <a:rPr lang="en-US" sz="2200" dirty="0"/>
              <a:t>The instance variables are visible for all methods, constructors and block in the class. Normally, it is recommended to make these variables private (access level). </a:t>
            </a:r>
            <a:endParaRPr lang="en-US" sz="2200" dirty="0" smtClean="0"/>
          </a:p>
          <a:p>
            <a:r>
              <a:rPr lang="en-US" sz="2400" dirty="0"/>
              <a:t>Instance variables can be accessed directly by calling the variable name inside the class.</a:t>
            </a:r>
            <a:endParaRPr lang="en-US" sz="2200" dirty="0" smtClean="0"/>
          </a:p>
          <a:p>
            <a:pPr marL="45720" lvl="1" indent="0">
              <a:buNone/>
            </a:pPr>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362200" y="587440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12899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Instance Variables</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066800"/>
            <a:ext cx="6400800" cy="5029199"/>
          </a:xfrm>
          <a:prstGeom prst="rect">
            <a:avLst/>
          </a:prstGeom>
        </p:spPr>
      </p:pic>
    </p:spTree>
    <p:extLst>
      <p:ext uri="{BB962C8B-B14F-4D97-AF65-F5344CB8AC3E}">
        <p14:creationId xmlns:p14="http://schemas.microsoft.com/office/powerpoint/2010/main" val="50838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568615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Class Variables</a:t>
            </a:r>
            <a:endParaRPr lang="en-US" dirty="0"/>
          </a:p>
        </p:txBody>
      </p:sp>
      <p:sp>
        <p:nvSpPr>
          <p:cNvPr id="6" name="Content Placeholder 2"/>
          <p:cNvSpPr>
            <a:spLocks noGrp="1"/>
          </p:cNvSpPr>
          <p:nvPr>
            <p:ph idx="1"/>
          </p:nvPr>
        </p:nvSpPr>
        <p:spPr>
          <a:xfrm>
            <a:off x="275303" y="1219200"/>
            <a:ext cx="7954297" cy="4648200"/>
          </a:xfrm>
        </p:spPr>
        <p:txBody>
          <a:bodyPr>
            <a:normAutofit fontScale="25000" lnSpcReduction="20000"/>
          </a:bodyPr>
          <a:lstStyle/>
          <a:p>
            <a:r>
              <a:rPr lang="en-US" sz="8000" dirty="0"/>
              <a:t>Class variables also known as static variables are declared with the static keyword in a class, but outside a method, constructor or a block.</a:t>
            </a:r>
          </a:p>
          <a:p>
            <a:r>
              <a:rPr lang="en-US" sz="8000" dirty="0" smtClean="0"/>
              <a:t>Static </a:t>
            </a:r>
            <a:r>
              <a:rPr lang="en-US" sz="8000" dirty="0"/>
              <a:t>variables are rarely used other than being declared as constants. Constants are variables that are declared as public/private, final, and static. Constant variables never change from their initial value.</a:t>
            </a:r>
          </a:p>
          <a:p>
            <a:r>
              <a:rPr lang="en-US" sz="8000" dirty="0"/>
              <a:t>Static variables are stored in the static memory. It is rare to use static variables other than declared final and used as either public or private constants.</a:t>
            </a:r>
          </a:p>
          <a:p>
            <a:r>
              <a:rPr lang="en-US" sz="8000" dirty="0"/>
              <a:t>Static variables are created when the program starts and destroyed when the program stops.</a:t>
            </a:r>
          </a:p>
          <a:p>
            <a:r>
              <a:rPr lang="en-US" sz="8000" dirty="0"/>
              <a:t>Visibility is similar to instance variables. However, most static variables are declared public since they must be available for users of the class.</a:t>
            </a:r>
          </a:p>
          <a:p>
            <a:endParaRPr lang="en-US" sz="5600" dirty="0" smtClean="0"/>
          </a:p>
          <a:p>
            <a:pPr marL="45720" lvl="1" indent="0">
              <a:buNone/>
            </a:pPr>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286000" y="63398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46655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Class Variables</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76" y="754999"/>
            <a:ext cx="7620000" cy="40526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807601"/>
            <a:ext cx="7620000" cy="1219200"/>
          </a:xfrm>
          <a:prstGeom prst="rect">
            <a:avLst/>
          </a:prstGeom>
        </p:spPr>
      </p:pic>
    </p:spTree>
    <p:extLst>
      <p:ext uri="{BB962C8B-B14F-4D97-AF65-F5344CB8AC3E}">
        <p14:creationId xmlns:p14="http://schemas.microsoft.com/office/powerpoint/2010/main" val="3004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CONSTANTS</a:t>
            </a:r>
            <a:endParaRPr lang="en-US" dirty="0"/>
          </a:p>
        </p:txBody>
      </p:sp>
      <p:sp>
        <p:nvSpPr>
          <p:cNvPr id="6" name="Content Placeholder 2"/>
          <p:cNvSpPr>
            <a:spLocks noGrp="1"/>
          </p:cNvSpPr>
          <p:nvPr>
            <p:ph idx="1"/>
          </p:nvPr>
        </p:nvSpPr>
        <p:spPr>
          <a:xfrm>
            <a:off x="275303" y="791746"/>
            <a:ext cx="7268497" cy="960853"/>
          </a:xfrm>
        </p:spPr>
        <p:txBody>
          <a:bodyPr>
            <a:normAutofit fontScale="25000" lnSpcReduction="20000"/>
          </a:bodyPr>
          <a:lstStyle/>
          <a:p>
            <a:r>
              <a:rPr lang="en-US" sz="7200" dirty="0" smtClean="0"/>
              <a:t>Variables that is permanent/immutable.</a:t>
            </a:r>
          </a:p>
          <a:p>
            <a:r>
              <a:rPr lang="en-US" sz="7200" dirty="0" smtClean="0"/>
              <a:t>Always written in uppercase.</a:t>
            </a:r>
          </a:p>
          <a:p>
            <a:r>
              <a:rPr lang="en-US" sz="7200" dirty="0" smtClean="0"/>
              <a:t>Always denoted by final return type.</a:t>
            </a:r>
          </a:p>
          <a:p>
            <a:endParaRPr lang="en-US" sz="5600" dirty="0" smtClean="0"/>
          </a:p>
          <a:p>
            <a:pPr marL="45720" lvl="1" indent="0">
              <a:buNone/>
            </a:pPr>
            <a:endParaRPr lang="en-US" sz="4000" b="1" dirty="0" smtClean="0"/>
          </a:p>
          <a:p>
            <a:pPr marL="45720" indent="0">
              <a:buNone/>
            </a:pPr>
            <a:endParaRPr lang="en-US" sz="4400" dirty="0" smtClean="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553051"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49" y="1752599"/>
            <a:ext cx="6991350" cy="309837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650" y="4850975"/>
            <a:ext cx="6991350" cy="1336460"/>
          </a:xfrm>
          <a:prstGeom prst="rect">
            <a:avLst/>
          </a:prstGeom>
        </p:spPr>
      </p:pic>
    </p:spTree>
    <p:extLst>
      <p:ext uri="{BB962C8B-B14F-4D97-AF65-F5344CB8AC3E}">
        <p14:creationId xmlns:p14="http://schemas.microsoft.com/office/powerpoint/2010/main" val="206293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8748518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766"/>
            <a:ext cx="7924800" cy="685800"/>
          </a:xfrm>
        </p:spPr>
        <p:txBody>
          <a:bodyPr>
            <a:normAutofit fontScale="90000"/>
          </a:bodyPr>
          <a:lstStyle/>
          <a:p>
            <a:r>
              <a:rPr lang="en-US" dirty="0" smtClean="0"/>
              <a:t>Packages</a:t>
            </a:r>
            <a:endParaRPr lang="en-US" dirty="0"/>
          </a:p>
        </p:txBody>
      </p:sp>
      <p:sp>
        <p:nvSpPr>
          <p:cNvPr id="6" name="Content Placeholder 2"/>
          <p:cNvSpPr>
            <a:spLocks noGrp="1"/>
          </p:cNvSpPr>
          <p:nvPr>
            <p:ph idx="1"/>
          </p:nvPr>
        </p:nvSpPr>
        <p:spPr>
          <a:xfrm>
            <a:off x="152400" y="1371600"/>
            <a:ext cx="8712200" cy="3962400"/>
          </a:xfrm>
        </p:spPr>
        <p:txBody>
          <a:bodyPr>
            <a:normAutofit fontScale="32500" lnSpcReduction="20000"/>
          </a:bodyPr>
          <a:lstStyle/>
          <a:p>
            <a:r>
              <a:rPr lang="en-US" sz="7400" dirty="0"/>
              <a:t>A </a:t>
            </a:r>
            <a:r>
              <a:rPr lang="en-US" sz="7400" b="1" dirty="0"/>
              <a:t>java package</a:t>
            </a:r>
            <a:r>
              <a:rPr lang="en-US" sz="7400" dirty="0"/>
              <a:t> is a group of similar types of classes, interfaces and sub-packages.</a:t>
            </a:r>
          </a:p>
          <a:p>
            <a:r>
              <a:rPr lang="en-US" sz="7400" dirty="0" smtClean="0"/>
              <a:t>Package in java can be categorized in two form, built-in package and user-defined package.</a:t>
            </a:r>
          </a:p>
          <a:p>
            <a:r>
              <a:rPr lang="en-US" sz="7400" dirty="0" smtClean="0"/>
              <a:t>There are many built-in packages such as java, </a:t>
            </a:r>
            <a:r>
              <a:rPr lang="en-US" sz="7400" dirty="0" err="1" smtClean="0"/>
              <a:t>lang</a:t>
            </a:r>
            <a:r>
              <a:rPr lang="en-US" sz="7400" dirty="0" smtClean="0"/>
              <a:t>, </a:t>
            </a:r>
            <a:r>
              <a:rPr lang="en-US" sz="7400" dirty="0" err="1" smtClean="0"/>
              <a:t>awt</a:t>
            </a:r>
            <a:r>
              <a:rPr lang="en-US" sz="7400" dirty="0" smtClean="0"/>
              <a:t>, </a:t>
            </a:r>
            <a:r>
              <a:rPr lang="en-US" sz="7400" dirty="0" err="1" smtClean="0"/>
              <a:t>javax</a:t>
            </a:r>
            <a:r>
              <a:rPr lang="en-US" sz="7400" dirty="0" smtClean="0"/>
              <a:t>, swing, net, </a:t>
            </a:r>
            <a:r>
              <a:rPr lang="en-US" sz="7400" dirty="0" err="1" smtClean="0"/>
              <a:t>io</a:t>
            </a:r>
            <a:r>
              <a:rPr lang="en-US" sz="7400" dirty="0" smtClean="0"/>
              <a:t>, </a:t>
            </a:r>
            <a:r>
              <a:rPr lang="en-US" sz="7400" dirty="0" err="1" smtClean="0"/>
              <a:t>util</a:t>
            </a:r>
            <a:r>
              <a:rPr lang="en-US" sz="7400" dirty="0" smtClean="0"/>
              <a:t>, </a:t>
            </a:r>
            <a:r>
              <a:rPr lang="en-US" sz="7400" dirty="0" err="1" smtClean="0"/>
              <a:t>sql</a:t>
            </a:r>
            <a:r>
              <a:rPr lang="en-US" sz="7400" dirty="0" smtClean="0"/>
              <a:t> etc.</a:t>
            </a:r>
          </a:p>
          <a:p>
            <a:r>
              <a:rPr lang="en-US" sz="7400" dirty="0" smtClean="0"/>
              <a:t>Advantage </a:t>
            </a:r>
            <a:r>
              <a:rPr lang="en-US" sz="7400" dirty="0"/>
              <a:t>of Java Package</a:t>
            </a:r>
          </a:p>
          <a:p>
            <a:pPr lvl="1"/>
            <a:r>
              <a:rPr lang="en-US" sz="7400" dirty="0" smtClean="0"/>
              <a:t>Java </a:t>
            </a:r>
            <a:r>
              <a:rPr lang="en-US" sz="7400" dirty="0"/>
              <a:t>package is used to categorize the classes and interfaces so that they can be easily maintained.</a:t>
            </a:r>
          </a:p>
          <a:p>
            <a:pPr lvl="1"/>
            <a:r>
              <a:rPr lang="en-US" sz="7400" dirty="0" smtClean="0"/>
              <a:t>Java </a:t>
            </a:r>
            <a:r>
              <a:rPr lang="en-US" sz="7400" dirty="0"/>
              <a:t>package provides access protection.</a:t>
            </a:r>
          </a:p>
          <a:p>
            <a:pPr lvl="1"/>
            <a:r>
              <a:rPr lang="en-US" sz="7400" dirty="0" smtClean="0"/>
              <a:t>Java </a:t>
            </a:r>
            <a:r>
              <a:rPr lang="en-US" sz="7400" dirty="0"/>
              <a:t>package removes naming collision.</a:t>
            </a:r>
          </a:p>
          <a:p>
            <a:endParaRPr lang="en-US" sz="4200" dirty="0" smtClean="0"/>
          </a:p>
          <a:p>
            <a:pPr marL="45720" indent="0">
              <a:buNone/>
            </a:pPr>
            <a:endParaRPr lang="en-US" dirty="0"/>
          </a:p>
        </p:txBody>
      </p:sp>
      <p:sp>
        <p:nvSpPr>
          <p:cNvPr id="4" name="Footer Placeholder 3"/>
          <p:cNvSpPr>
            <a:spLocks noGrp="1"/>
          </p:cNvSpPr>
          <p:nvPr>
            <p:ph type="ftr" sz="quarter" idx="11"/>
          </p:nvPr>
        </p:nvSpPr>
        <p:spPr>
          <a:xfrm>
            <a:off x="2175227" y="6019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73488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Packages</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8" y="1019312"/>
            <a:ext cx="4038600" cy="49600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019311"/>
            <a:ext cx="4419600" cy="4960001"/>
          </a:xfrm>
          <a:prstGeom prst="rect">
            <a:avLst/>
          </a:prstGeom>
        </p:spPr>
      </p:pic>
    </p:spTree>
    <p:extLst>
      <p:ext uri="{BB962C8B-B14F-4D97-AF65-F5344CB8AC3E}">
        <p14:creationId xmlns:p14="http://schemas.microsoft.com/office/powerpoint/2010/main" val="85991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534037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074569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String Methods</a:t>
            </a:r>
            <a:endParaRPr lang="en-US" dirty="0"/>
          </a:p>
        </p:txBody>
      </p:sp>
      <p:sp>
        <p:nvSpPr>
          <p:cNvPr id="6" name="Content Placeholder 2"/>
          <p:cNvSpPr>
            <a:spLocks noGrp="1"/>
          </p:cNvSpPr>
          <p:nvPr>
            <p:ph idx="1"/>
          </p:nvPr>
        </p:nvSpPr>
        <p:spPr>
          <a:xfrm>
            <a:off x="304800" y="910890"/>
            <a:ext cx="7941130" cy="4953000"/>
          </a:xfrm>
        </p:spPr>
        <p:txBody>
          <a:bodyPr>
            <a:normAutofit fontScale="25000" lnSpcReduction="20000"/>
          </a:bodyPr>
          <a:lstStyle/>
          <a:p>
            <a:r>
              <a:rPr lang="en-US" sz="9600" dirty="0"/>
              <a:t>The java.lang.String class provides many useful methods to perform operations on sequence of char values</a:t>
            </a:r>
            <a:r>
              <a:rPr lang="en-US" sz="9600" dirty="0" smtClean="0"/>
              <a:t>.</a:t>
            </a:r>
            <a:endParaRPr lang="en-US" sz="9600" dirty="0"/>
          </a:p>
          <a:p>
            <a:r>
              <a:rPr lang="en-US" sz="9600" dirty="0" smtClean="0"/>
              <a:t>Common String Methods</a:t>
            </a:r>
          </a:p>
          <a:p>
            <a:pPr lvl="1"/>
            <a:r>
              <a:rPr lang="en-US" sz="8800" dirty="0"/>
              <a:t>l</a:t>
            </a:r>
            <a:r>
              <a:rPr lang="en-US" sz="8800" dirty="0" smtClean="0"/>
              <a:t>ength()  - returns the length of string</a:t>
            </a:r>
          </a:p>
          <a:p>
            <a:pPr lvl="1"/>
            <a:r>
              <a:rPr lang="en-US" sz="8800" dirty="0" smtClean="0"/>
              <a:t>format(String s) </a:t>
            </a:r>
            <a:r>
              <a:rPr lang="mr-IN" sz="8800" dirty="0" smtClean="0"/>
              <a:t>–</a:t>
            </a:r>
            <a:r>
              <a:rPr lang="en-US" sz="8800" dirty="0" smtClean="0"/>
              <a:t> returns formatted string</a:t>
            </a:r>
          </a:p>
          <a:p>
            <a:pPr lvl="1"/>
            <a:r>
              <a:rPr lang="en-US" sz="8800" dirty="0" smtClean="0"/>
              <a:t>substring(</a:t>
            </a:r>
            <a:r>
              <a:rPr lang="en-US" sz="8800" dirty="0" err="1" smtClean="0"/>
              <a:t>int</a:t>
            </a:r>
            <a:r>
              <a:rPr lang="en-US" sz="8800" dirty="0" smtClean="0"/>
              <a:t> index) </a:t>
            </a:r>
            <a:r>
              <a:rPr lang="mr-IN" sz="8800" dirty="0" smtClean="0"/>
              <a:t>–</a:t>
            </a:r>
            <a:r>
              <a:rPr lang="en-US" sz="8800" dirty="0" smtClean="0"/>
              <a:t> returns substring for given begin index.</a:t>
            </a:r>
          </a:p>
          <a:p>
            <a:pPr lvl="1"/>
            <a:r>
              <a:rPr lang="en-US" sz="8800" dirty="0"/>
              <a:t>substring(</a:t>
            </a:r>
            <a:r>
              <a:rPr lang="en-US" sz="8800" dirty="0" err="1"/>
              <a:t>int</a:t>
            </a:r>
            <a:r>
              <a:rPr lang="en-US" sz="8800" dirty="0"/>
              <a:t> </a:t>
            </a:r>
            <a:r>
              <a:rPr lang="en-US" sz="8800" dirty="0" smtClean="0"/>
              <a:t>beginIndex, </a:t>
            </a:r>
            <a:r>
              <a:rPr lang="en-US" sz="8800" dirty="0" err="1" smtClean="0"/>
              <a:t>int</a:t>
            </a:r>
            <a:r>
              <a:rPr lang="en-US" sz="8800" dirty="0" smtClean="0"/>
              <a:t> endIndex) </a:t>
            </a:r>
            <a:r>
              <a:rPr lang="mr-IN" sz="8800" dirty="0"/>
              <a:t>–</a:t>
            </a:r>
            <a:r>
              <a:rPr lang="en-US" sz="8800" dirty="0"/>
              <a:t> returns substring </a:t>
            </a:r>
            <a:r>
              <a:rPr lang="en-US" sz="8800" dirty="0" smtClean="0"/>
              <a:t>starting from begin index and end index.</a:t>
            </a:r>
          </a:p>
          <a:p>
            <a:pPr lvl="1"/>
            <a:r>
              <a:rPr lang="en-US" sz="8800" dirty="0" smtClean="0"/>
              <a:t>contains(Char c) </a:t>
            </a:r>
            <a:r>
              <a:rPr lang="mr-IN" sz="8800" dirty="0" smtClean="0"/>
              <a:t>–</a:t>
            </a:r>
            <a:r>
              <a:rPr lang="en-US" sz="8800" dirty="0" smtClean="0"/>
              <a:t> returns true or false after matching the sequence of char value.</a:t>
            </a:r>
          </a:p>
          <a:p>
            <a:pPr lvl="1"/>
            <a:r>
              <a:rPr lang="en-US" sz="8800" dirty="0" smtClean="0"/>
              <a:t>equals(String) </a:t>
            </a:r>
            <a:r>
              <a:rPr lang="mr-IN" sz="8800" dirty="0" smtClean="0"/>
              <a:t>–</a:t>
            </a:r>
            <a:r>
              <a:rPr lang="en-US" sz="8800" dirty="0" smtClean="0"/>
              <a:t> check the equality of string with object.</a:t>
            </a:r>
          </a:p>
          <a:p>
            <a:pPr lvl="1"/>
            <a:r>
              <a:rPr lang="en-US" sz="8800" dirty="0" smtClean="0"/>
              <a:t>equalsIgnoreCase(String) </a:t>
            </a:r>
            <a:r>
              <a:rPr lang="mr-IN" sz="8800" dirty="0" smtClean="0"/>
              <a:t>–</a:t>
            </a:r>
            <a:r>
              <a:rPr lang="en-US" sz="8800" dirty="0" smtClean="0"/>
              <a:t> Compares another string.</a:t>
            </a:r>
          </a:p>
          <a:p>
            <a:pPr lvl="1"/>
            <a:r>
              <a:rPr lang="en-US" sz="8800" dirty="0" smtClean="0"/>
              <a:t>isEmpty() </a:t>
            </a:r>
            <a:r>
              <a:rPr lang="mr-IN" sz="8800" dirty="0" smtClean="0"/>
              <a:t>–</a:t>
            </a:r>
            <a:r>
              <a:rPr lang="en-US" sz="8800" dirty="0" smtClean="0"/>
              <a:t> checks if string is empty.</a:t>
            </a:r>
            <a:endParaRPr lang="en-US" sz="88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019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44947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44041"/>
            <a:ext cx="7086600" cy="427586"/>
          </a:xfrm>
        </p:spPr>
        <p:txBody>
          <a:bodyPr>
            <a:normAutofit fontScale="90000"/>
          </a:bodyPr>
          <a:lstStyle/>
          <a:p>
            <a:r>
              <a:rPr lang="en-US" dirty="0" smtClean="0"/>
              <a:t>String Methods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65" y="813606"/>
            <a:ext cx="7680027" cy="41393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2" y="5029199"/>
            <a:ext cx="7671560" cy="1219179"/>
          </a:xfrm>
          <a:prstGeom prst="rect">
            <a:avLst/>
          </a:prstGeom>
        </p:spPr>
      </p:pic>
    </p:spTree>
    <p:extLst>
      <p:ext uri="{BB962C8B-B14F-4D97-AF65-F5344CB8AC3E}">
        <p14:creationId xmlns:p14="http://schemas.microsoft.com/office/powerpoint/2010/main" val="163536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String Methods Contd..</a:t>
            </a:r>
            <a:endParaRPr lang="en-US" dirty="0"/>
          </a:p>
        </p:txBody>
      </p:sp>
      <p:sp>
        <p:nvSpPr>
          <p:cNvPr id="6" name="Content Placeholder 2"/>
          <p:cNvSpPr>
            <a:spLocks noGrp="1"/>
          </p:cNvSpPr>
          <p:nvPr>
            <p:ph idx="1"/>
          </p:nvPr>
        </p:nvSpPr>
        <p:spPr>
          <a:xfrm>
            <a:off x="288470" y="1295400"/>
            <a:ext cx="7941130" cy="4495800"/>
          </a:xfrm>
        </p:spPr>
        <p:txBody>
          <a:bodyPr>
            <a:normAutofit/>
          </a:bodyPr>
          <a:lstStyle/>
          <a:p>
            <a:r>
              <a:rPr lang="en-US" sz="2200" dirty="0" smtClean="0"/>
              <a:t>Common String Methods</a:t>
            </a:r>
          </a:p>
          <a:p>
            <a:pPr lvl="1"/>
            <a:r>
              <a:rPr lang="en-US" sz="2200" dirty="0"/>
              <a:t>concat(String s) </a:t>
            </a:r>
            <a:r>
              <a:rPr lang="mr-IN" sz="2200" dirty="0"/>
              <a:t>–</a:t>
            </a:r>
            <a:r>
              <a:rPr lang="en-US" sz="2200" dirty="0"/>
              <a:t> concatenates specified string.</a:t>
            </a:r>
          </a:p>
          <a:p>
            <a:pPr lvl="1"/>
            <a:r>
              <a:rPr lang="en-US" sz="2200" dirty="0"/>
              <a:t>replace(Char a, Char b) </a:t>
            </a:r>
            <a:r>
              <a:rPr lang="mr-IN" sz="2200" dirty="0"/>
              <a:t>–</a:t>
            </a:r>
            <a:r>
              <a:rPr lang="en-US" sz="2200" dirty="0"/>
              <a:t> replaces all occurrences of specified char value.</a:t>
            </a:r>
          </a:p>
          <a:p>
            <a:pPr lvl="1"/>
            <a:r>
              <a:rPr lang="en-US" sz="2200" dirty="0"/>
              <a:t>split(String regEx) </a:t>
            </a:r>
            <a:r>
              <a:rPr lang="mr-IN" sz="2200" dirty="0"/>
              <a:t>–</a:t>
            </a:r>
            <a:r>
              <a:rPr lang="en-US" sz="2200" dirty="0"/>
              <a:t> returns splitted string matching regex</a:t>
            </a:r>
            <a:r>
              <a:rPr lang="en-US" sz="2200" dirty="0" smtClean="0"/>
              <a:t>.</a:t>
            </a:r>
          </a:p>
          <a:p>
            <a:pPr lvl="1"/>
            <a:r>
              <a:rPr lang="en-US" sz="2200" dirty="0" smtClean="0"/>
              <a:t>toLowerCase()-  returns string in lowercase.</a:t>
            </a:r>
          </a:p>
          <a:p>
            <a:pPr lvl="1"/>
            <a:r>
              <a:rPr lang="en-US" sz="2200" dirty="0" smtClean="0"/>
              <a:t>toUpperCase</a:t>
            </a:r>
            <a:r>
              <a:rPr lang="en-US" sz="2200" dirty="0"/>
              <a:t>()-  returns string in </a:t>
            </a:r>
            <a:r>
              <a:rPr lang="en-US" sz="2200" dirty="0" smtClean="0"/>
              <a:t>uppercase.</a:t>
            </a:r>
            <a:endParaRPr lang="en-US" sz="2200" dirty="0"/>
          </a:p>
          <a:p>
            <a:pPr lvl="1"/>
            <a:r>
              <a:rPr lang="en-US" sz="2200" dirty="0"/>
              <a:t>t</a:t>
            </a:r>
            <a:r>
              <a:rPr lang="en-US" sz="2200" dirty="0" smtClean="0"/>
              <a:t>rim() </a:t>
            </a:r>
            <a:r>
              <a:rPr lang="mr-IN" sz="2200" dirty="0" smtClean="0"/>
              <a:t>–</a:t>
            </a:r>
            <a:r>
              <a:rPr lang="en-US" sz="2200" dirty="0" smtClean="0"/>
              <a:t> removes beginning and ending spaces of this string.</a:t>
            </a:r>
          </a:p>
          <a:p>
            <a:pPr lvl="1"/>
            <a:r>
              <a:rPr lang="en-US" sz="2200" dirty="0" smtClean="0"/>
              <a:t>valueOf(</a:t>
            </a:r>
            <a:r>
              <a:rPr lang="en-US" sz="2200" dirty="0" err="1" smtClean="0"/>
              <a:t>int</a:t>
            </a:r>
            <a:r>
              <a:rPr lang="en-US" sz="2200" dirty="0" smtClean="0"/>
              <a:t> value) </a:t>
            </a:r>
            <a:r>
              <a:rPr lang="mr-IN" sz="2200" dirty="0" smtClean="0"/>
              <a:t>–</a:t>
            </a:r>
            <a:r>
              <a:rPr lang="en-US" sz="2200" dirty="0" smtClean="0"/>
              <a:t> converts given type into string.</a:t>
            </a:r>
          </a:p>
          <a:p>
            <a:pPr lvl="1"/>
            <a:endParaRPr lang="en-US" dirty="0" smtClean="0"/>
          </a:p>
          <a:p>
            <a:pPr lvl="1"/>
            <a:endParaRPr lang="en-US" dirty="0" smtClean="0"/>
          </a:p>
          <a:p>
            <a:pPr lvl="1"/>
            <a:endParaRPr lang="en-US" dirty="0" smtClean="0">
              <a:solidFill>
                <a:schemeClr val="accent5">
                  <a:lumMod val="60000"/>
                  <a:lumOff val="40000"/>
                </a:schemeClr>
              </a:solidFill>
            </a:endParaRPr>
          </a:p>
          <a:p>
            <a:pPr lvl="1"/>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0790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0917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44041"/>
            <a:ext cx="7086600" cy="427586"/>
          </a:xfrm>
        </p:spPr>
        <p:txBody>
          <a:bodyPr>
            <a:normAutofit fontScale="90000"/>
          </a:bodyPr>
          <a:lstStyle/>
          <a:p>
            <a:r>
              <a:rPr lang="en-US" dirty="0" smtClean="0"/>
              <a:t>String Methods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2" y="838200"/>
            <a:ext cx="7680027" cy="4267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3" y="5105400"/>
            <a:ext cx="7680026" cy="1219179"/>
          </a:xfrm>
          <a:prstGeom prst="rect">
            <a:avLst/>
          </a:prstGeom>
        </p:spPr>
      </p:pic>
    </p:spTree>
    <p:extLst>
      <p:ext uri="{BB962C8B-B14F-4D97-AF65-F5344CB8AC3E}">
        <p14:creationId xmlns:p14="http://schemas.microsoft.com/office/powerpoint/2010/main" val="129572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3909444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Integer Methods</a:t>
            </a:r>
            <a:endParaRPr lang="en-US" dirty="0"/>
          </a:p>
        </p:txBody>
      </p:sp>
      <p:sp>
        <p:nvSpPr>
          <p:cNvPr id="6" name="Content Placeholder 2"/>
          <p:cNvSpPr>
            <a:spLocks noGrp="1"/>
          </p:cNvSpPr>
          <p:nvPr>
            <p:ph idx="1"/>
          </p:nvPr>
        </p:nvSpPr>
        <p:spPr>
          <a:xfrm>
            <a:off x="304800" y="990600"/>
            <a:ext cx="8686800" cy="4873290"/>
          </a:xfrm>
        </p:spPr>
        <p:txBody>
          <a:bodyPr>
            <a:normAutofit fontScale="25000" lnSpcReduction="20000"/>
          </a:bodyPr>
          <a:lstStyle/>
          <a:p>
            <a:r>
              <a:rPr lang="en-US" sz="9600" dirty="0" smtClean="0"/>
              <a:t>Int is primitive type</a:t>
            </a:r>
            <a:r>
              <a:rPr lang="en-US" sz="8800" dirty="0" smtClean="0"/>
              <a:t> which stores </a:t>
            </a:r>
            <a:r>
              <a:rPr lang="en-US" sz="8800" dirty="0"/>
              <a:t>the actual binary value for the integer you want to represent</a:t>
            </a:r>
            <a:r>
              <a:rPr lang="en-US" sz="8800" dirty="0" smtClean="0"/>
              <a:t> </a:t>
            </a:r>
            <a:r>
              <a:rPr lang="en-US" sz="9600" dirty="0" smtClean="0"/>
              <a:t>whereas Integer is a Java class and variables of Integer stores </a:t>
            </a:r>
            <a:r>
              <a:rPr lang="en-US" sz="800" dirty="0"/>
              <a:t> </a:t>
            </a:r>
            <a:r>
              <a:rPr lang="en-US" sz="9600" i="1" dirty="0"/>
              <a:t>references</a:t>
            </a:r>
            <a:r>
              <a:rPr lang="en-US" sz="9600" dirty="0"/>
              <a:t> to Integer objects, just as with any other reference (object) type. </a:t>
            </a:r>
          </a:p>
          <a:p>
            <a:endParaRPr lang="en-US" sz="9600" dirty="0" smtClean="0"/>
          </a:p>
          <a:p>
            <a:r>
              <a:rPr lang="en-US" sz="9600" dirty="0" smtClean="0"/>
              <a:t>Common Integer Methods</a:t>
            </a:r>
          </a:p>
          <a:p>
            <a:pPr lvl="1"/>
            <a:r>
              <a:rPr lang="en-US" sz="8800" dirty="0" err="1" smtClean="0"/>
              <a:t>intValue</a:t>
            </a:r>
            <a:r>
              <a:rPr lang="en-US" sz="8800" dirty="0" smtClean="0"/>
              <a:t>() </a:t>
            </a:r>
            <a:r>
              <a:rPr lang="mr-IN" sz="8800" dirty="0" smtClean="0"/>
              <a:t>–</a:t>
            </a:r>
            <a:r>
              <a:rPr lang="en-US" sz="8800" dirty="0" smtClean="0"/>
              <a:t> returns integer value of integer class object.</a:t>
            </a:r>
          </a:p>
          <a:p>
            <a:pPr lvl="1"/>
            <a:r>
              <a:rPr lang="en-US" sz="8800" dirty="0" err="1" smtClean="0"/>
              <a:t>doubleValue</a:t>
            </a:r>
            <a:r>
              <a:rPr lang="en-US" sz="8800" dirty="0" smtClean="0"/>
              <a:t>()</a:t>
            </a:r>
            <a:r>
              <a:rPr lang="mr-IN" sz="8800" dirty="0" smtClean="0"/>
              <a:t>–</a:t>
            </a:r>
            <a:r>
              <a:rPr lang="en-US" sz="8800" dirty="0" smtClean="0"/>
              <a:t> returns double value of Integer.</a:t>
            </a:r>
          </a:p>
          <a:p>
            <a:pPr lvl="1"/>
            <a:r>
              <a:rPr lang="en-US" sz="8800" dirty="0" err="1" smtClean="0"/>
              <a:t>floatValue</a:t>
            </a:r>
            <a:r>
              <a:rPr lang="en-US" sz="8800" dirty="0" smtClean="0"/>
              <a:t>() </a:t>
            </a:r>
            <a:r>
              <a:rPr lang="mr-IN" sz="8800" dirty="0" smtClean="0"/>
              <a:t>–</a:t>
            </a:r>
            <a:r>
              <a:rPr lang="en-US" sz="8800" dirty="0" smtClean="0"/>
              <a:t> returns float value of Integer.</a:t>
            </a:r>
          </a:p>
          <a:p>
            <a:pPr lvl="1"/>
            <a:r>
              <a:rPr lang="en-US" sz="8800" dirty="0" err="1"/>
              <a:t>parseInt</a:t>
            </a:r>
            <a:r>
              <a:rPr lang="en-US" sz="8800" dirty="0"/>
              <a:t>()- returns integer value of String if applicable</a:t>
            </a:r>
            <a:r>
              <a:rPr lang="en-US" sz="8800" dirty="0" smtClean="0"/>
              <a:t>.</a:t>
            </a:r>
          </a:p>
          <a:p>
            <a:pPr lvl="1"/>
            <a:r>
              <a:rPr lang="en-US" sz="8800" dirty="0"/>
              <a:t>c</a:t>
            </a:r>
            <a:r>
              <a:rPr lang="en-US" sz="8800" dirty="0" smtClean="0"/>
              <a:t>ompare(</a:t>
            </a:r>
            <a:r>
              <a:rPr lang="en-US" sz="8800" dirty="0" err="1" smtClean="0"/>
              <a:t>int</a:t>
            </a:r>
            <a:r>
              <a:rPr lang="en-US" sz="8800" dirty="0" smtClean="0"/>
              <a:t> d) </a:t>
            </a:r>
            <a:r>
              <a:rPr lang="mr-IN" sz="8800" dirty="0" smtClean="0"/>
              <a:t>–</a:t>
            </a:r>
            <a:r>
              <a:rPr lang="en-US" sz="8800" dirty="0" smtClean="0"/>
              <a:t> compares 0 if integer a and integer b is equal.</a:t>
            </a:r>
          </a:p>
          <a:p>
            <a:pPr lvl="1"/>
            <a:r>
              <a:rPr lang="en-US" sz="8800" dirty="0" smtClean="0"/>
              <a:t>equals(String) </a:t>
            </a:r>
            <a:r>
              <a:rPr lang="mr-IN" sz="8800" dirty="0" smtClean="0"/>
              <a:t>–</a:t>
            </a:r>
            <a:r>
              <a:rPr lang="en-US" sz="8800" dirty="0" smtClean="0"/>
              <a:t> check the equality of string with object.</a:t>
            </a:r>
          </a:p>
          <a:p>
            <a:pPr marL="45720" indent="0">
              <a:buNone/>
            </a:pPr>
            <a:endParaRPr lang="en-US" dirty="0"/>
          </a:p>
        </p:txBody>
      </p:sp>
      <p:sp>
        <p:nvSpPr>
          <p:cNvPr id="4" name="Footer Placeholder 3"/>
          <p:cNvSpPr>
            <a:spLocks noGrp="1"/>
          </p:cNvSpPr>
          <p:nvPr>
            <p:ph type="ftr" sz="quarter" idx="11"/>
          </p:nvPr>
        </p:nvSpPr>
        <p:spPr>
          <a:xfrm>
            <a:off x="2438400" y="6019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64146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44041"/>
            <a:ext cx="7086600" cy="427586"/>
          </a:xfrm>
        </p:spPr>
        <p:txBody>
          <a:bodyPr>
            <a:normAutofit fontScale="90000"/>
          </a:bodyPr>
          <a:lstStyle/>
          <a:p>
            <a:r>
              <a:rPr lang="en-US" dirty="0" smtClean="0"/>
              <a:t>Integer Methods Contd..</a:t>
            </a:r>
            <a:endParaRPr lang="en-US" dirty="0"/>
          </a:p>
        </p:txBody>
      </p:sp>
      <p:sp>
        <p:nvSpPr>
          <p:cNvPr id="4" name="Footer Placeholder 3"/>
          <p:cNvSpPr>
            <a:spLocks noGrp="1"/>
          </p:cNvSpPr>
          <p:nvPr>
            <p:ph type="ftr" sz="quarter" idx="11"/>
          </p:nvPr>
        </p:nvSpPr>
        <p:spPr>
          <a:xfrm>
            <a:off x="2438400" y="6424273"/>
            <a:ext cx="4666545" cy="357505"/>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1" y="805189"/>
            <a:ext cx="7680027" cy="41327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2" y="4937970"/>
            <a:ext cx="7680026" cy="1352741"/>
          </a:xfrm>
          <a:prstGeom prst="rect">
            <a:avLst/>
          </a:prstGeom>
        </p:spPr>
      </p:pic>
    </p:spTree>
    <p:extLst>
      <p:ext uri="{BB962C8B-B14F-4D97-AF65-F5344CB8AC3E}">
        <p14:creationId xmlns:p14="http://schemas.microsoft.com/office/powerpoint/2010/main" val="7069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515341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Regular Expressions</a:t>
            </a:r>
            <a:endParaRPr lang="en-US" dirty="0"/>
          </a:p>
        </p:txBody>
      </p:sp>
      <p:sp>
        <p:nvSpPr>
          <p:cNvPr id="6" name="Content Placeholder 2"/>
          <p:cNvSpPr>
            <a:spLocks noGrp="1"/>
          </p:cNvSpPr>
          <p:nvPr>
            <p:ph idx="1"/>
          </p:nvPr>
        </p:nvSpPr>
        <p:spPr>
          <a:xfrm>
            <a:off x="275303" y="791746"/>
            <a:ext cx="7620000" cy="1286763"/>
          </a:xfrm>
        </p:spPr>
        <p:txBody>
          <a:bodyPr>
            <a:normAutofit fontScale="25000" lnSpcReduction="20000"/>
          </a:bodyPr>
          <a:lstStyle/>
          <a:p>
            <a:r>
              <a:rPr lang="en-US" sz="7200" dirty="0"/>
              <a:t>R</a:t>
            </a:r>
            <a:r>
              <a:rPr lang="en-US" sz="7200" dirty="0" smtClean="0"/>
              <a:t>egular </a:t>
            </a:r>
            <a:r>
              <a:rPr lang="en-US" sz="7200" dirty="0"/>
              <a:t>expression (regex or regexp for short) is a special text </a:t>
            </a:r>
            <a:r>
              <a:rPr lang="en-US" sz="7200" dirty="0" smtClean="0"/>
              <a:t>string for </a:t>
            </a:r>
            <a:r>
              <a:rPr lang="en-US" sz="7200" dirty="0"/>
              <a:t>describing a search pattern</a:t>
            </a:r>
            <a:r>
              <a:rPr lang="en-US" sz="7200" dirty="0" smtClean="0"/>
              <a:t>.</a:t>
            </a:r>
          </a:p>
          <a:p>
            <a:r>
              <a:rPr lang="en-US" sz="7200" dirty="0" smtClean="0"/>
              <a:t>Regex pattern are normally described inside the ”\”</a:t>
            </a:r>
          </a:p>
          <a:p>
            <a:endParaRPr lang="en-US" sz="5600" dirty="0" smtClean="0"/>
          </a:p>
          <a:p>
            <a:pPr marL="45720" indent="0">
              <a:buNone/>
            </a:pPr>
            <a:r>
              <a:rPr lang="en-US" sz="5600" dirty="0" smtClean="0"/>
              <a:t> Example:  wildcard notations such as “\\*.txt”  to find all text files in a file manager.</a:t>
            </a:r>
          </a:p>
          <a:p>
            <a:pPr marL="45720" lvl="1" indent="0">
              <a:buNone/>
            </a:pPr>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286000" y="6382066"/>
            <a:ext cx="4666545" cy="414968"/>
          </a:xfrm>
          <a:noFill/>
        </p:spPr>
        <p:txBody>
          <a:bodyPr/>
          <a:lstStyle/>
          <a:p>
            <a:r>
              <a:rPr lang="en-US" sz="2400" dirty="0" smtClean="0">
                <a:solidFill>
                  <a:srgbClr val="92D050"/>
                </a:solidFill>
              </a:rPr>
              <a:t>Copyright©SeleniumGuru.com</a:t>
            </a:r>
            <a:endParaRPr lang="en-US" sz="2400" dirty="0">
              <a:solidFill>
                <a:srgbClr val="92D05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557449145"/>
              </p:ext>
            </p:extLst>
          </p:nvPr>
        </p:nvGraphicFramePr>
        <p:xfrm>
          <a:off x="609600" y="2102670"/>
          <a:ext cx="6696997" cy="4255235"/>
        </p:xfrm>
        <a:graphic>
          <a:graphicData uri="http://schemas.openxmlformats.org/drawingml/2006/table">
            <a:tbl>
              <a:tblPr firstRow="1" bandRow="1">
                <a:tableStyleId>{74C1A8A3-306A-4EB7-A6B1-4F7E0EB9C5D6}</a:tableStyleId>
              </a:tblPr>
              <a:tblGrid>
                <a:gridCol w="1845091"/>
                <a:gridCol w="4851906"/>
              </a:tblGrid>
              <a:tr h="228594">
                <a:tc>
                  <a:txBody>
                    <a:bodyPr/>
                    <a:lstStyle/>
                    <a:p>
                      <a:r>
                        <a:rPr lang="en-US" sz="1600" dirty="0" smtClean="0"/>
                        <a:t>RegEx</a:t>
                      </a:r>
                      <a:r>
                        <a:rPr lang="en-US" sz="1600" baseline="0" dirty="0" smtClean="0"/>
                        <a:t> Character</a:t>
                      </a:r>
                      <a:endParaRPr lang="en-US" sz="1600" dirty="0"/>
                    </a:p>
                  </a:txBody>
                  <a:tcPr/>
                </a:tc>
                <a:tc>
                  <a:txBody>
                    <a:bodyPr/>
                    <a:lstStyle/>
                    <a:p>
                      <a:r>
                        <a:rPr lang="en-US" sz="1600" dirty="0" smtClean="0"/>
                        <a:t>Meaning</a:t>
                      </a:r>
                      <a:endParaRPr lang="en-US" sz="1600" dirty="0"/>
                    </a:p>
                  </a:txBody>
                  <a:tcPr/>
                </a:tc>
              </a:tr>
              <a:tr h="301535">
                <a:tc>
                  <a:txBody>
                    <a:bodyPr/>
                    <a:lstStyle/>
                    <a:p>
                      <a:r>
                        <a:rPr lang="en-US" sz="1200" dirty="0" smtClean="0"/>
                        <a:t>^</a:t>
                      </a:r>
                      <a:endParaRPr lang="en-US" sz="1200" dirty="0"/>
                    </a:p>
                  </a:txBody>
                  <a:tcPr/>
                </a:tc>
                <a:tc>
                  <a:txBody>
                    <a:bodyPr/>
                    <a:lstStyle/>
                    <a:p>
                      <a:r>
                        <a:rPr lang="en-US" sz="1200" dirty="0" smtClean="0"/>
                        <a:t>Beginning of string</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End of string</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Any</a:t>
                      </a:r>
                      <a:r>
                        <a:rPr lang="en-US" sz="1200" baseline="0" dirty="0" smtClean="0"/>
                        <a:t> character</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Match 0 or more times</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Match 1 or more times</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Match 0 or</a:t>
                      </a:r>
                      <a:r>
                        <a:rPr lang="en-US" sz="1200" baseline="0" dirty="0" smtClean="0"/>
                        <a:t> 1 time</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alternative</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Grouping</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Match any string inside the square bracket</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Repetition modifier</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Escape(turn RegEx</a:t>
                      </a:r>
                      <a:r>
                        <a:rPr lang="en-US" sz="1200" baseline="0" dirty="0" smtClean="0"/>
                        <a:t> in plain character)</a:t>
                      </a:r>
                      <a:endParaRPr lang="en-US" sz="1200" dirty="0"/>
                    </a:p>
                  </a:txBody>
                  <a:tcPr/>
                </a:tc>
              </a:tr>
              <a:tr h="301535">
                <a:tc>
                  <a:txBody>
                    <a:bodyPr/>
                    <a:lstStyle/>
                    <a:p>
                      <a:r>
                        <a:rPr lang="en-US" sz="1200" dirty="0" smtClean="0"/>
                        <a:t>\w</a:t>
                      </a:r>
                      <a:endParaRPr lang="en-US" sz="1200" dirty="0"/>
                    </a:p>
                  </a:txBody>
                  <a:tcPr/>
                </a:tc>
                <a:tc>
                  <a:txBody>
                    <a:bodyPr/>
                    <a:lstStyle/>
                    <a:p>
                      <a:r>
                        <a:rPr lang="en-US" sz="1200" dirty="0" smtClean="0"/>
                        <a:t>Any word</a:t>
                      </a:r>
                      <a:r>
                        <a:rPr lang="en-US" sz="1200" baseline="0" dirty="0" smtClean="0"/>
                        <a:t> character</a:t>
                      </a:r>
                      <a:endParaRPr lang="en-US" sz="1200" dirty="0"/>
                    </a:p>
                  </a:txBody>
                  <a:tcPr/>
                </a:tc>
              </a:tr>
              <a:tr h="301535">
                <a:tc>
                  <a:txBody>
                    <a:bodyPr/>
                    <a:lstStyle/>
                    <a:p>
                      <a:r>
                        <a:rPr lang="en-US" sz="1200" dirty="0" smtClean="0"/>
                        <a:t>\d</a:t>
                      </a:r>
                      <a:endParaRPr lang="en-US" sz="1200" dirty="0"/>
                    </a:p>
                  </a:txBody>
                  <a:tcPr/>
                </a:tc>
                <a:tc>
                  <a:txBody>
                    <a:bodyPr/>
                    <a:lstStyle/>
                    <a:p>
                      <a:r>
                        <a:rPr lang="en-US" sz="1200" dirty="0" smtClean="0"/>
                        <a:t>Any digit</a:t>
                      </a:r>
                      <a:endParaRPr lang="en-US" sz="1200" dirty="0"/>
                    </a:p>
                  </a:txBody>
                  <a:tcPr/>
                </a:tc>
              </a:tr>
            </a:tbl>
          </a:graphicData>
        </a:graphic>
      </p:graphicFrame>
    </p:spTree>
    <p:extLst>
      <p:ext uri="{BB962C8B-B14F-4D97-AF65-F5344CB8AC3E}">
        <p14:creationId xmlns:p14="http://schemas.microsoft.com/office/powerpoint/2010/main" val="16407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1"/>
            <a:ext cx="7086600" cy="609599"/>
          </a:xfrm>
        </p:spPr>
        <p:txBody>
          <a:bodyPr>
            <a:normAutofit fontScale="90000"/>
          </a:bodyPr>
          <a:lstStyle/>
          <a:p>
            <a:r>
              <a:rPr lang="en-US" dirty="0" smtClean="0"/>
              <a:t>Conditional Execution – If-else</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295400"/>
            <a:ext cx="5638800" cy="4648200"/>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81695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Regular Expressions</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14399"/>
            <a:ext cx="7772400" cy="40456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60001"/>
            <a:ext cx="7772400" cy="1283627"/>
          </a:xfrm>
          <a:prstGeom prst="rect">
            <a:avLst/>
          </a:prstGeom>
        </p:spPr>
      </p:pic>
    </p:spTree>
    <p:extLst>
      <p:ext uri="{BB962C8B-B14F-4D97-AF65-F5344CB8AC3E}">
        <p14:creationId xmlns:p14="http://schemas.microsoft.com/office/powerpoint/2010/main" val="3277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4516849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85800"/>
          </a:xfrm>
        </p:spPr>
        <p:txBody>
          <a:bodyPr>
            <a:normAutofit fontScale="90000"/>
          </a:bodyPr>
          <a:lstStyle/>
          <a:p>
            <a:r>
              <a:rPr lang="en-US" dirty="0" smtClean="0"/>
              <a:t>OOP(Object Oriented Programming)</a:t>
            </a:r>
            <a:endParaRPr lang="en-US" dirty="0"/>
          </a:p>
        </p:txBody>
      </p:sp>
      <p:sp>
        <p:nvSpPr>
          <p:cNvPr id="6" name="Content Placeholder 2"/>
          <p:cNvSpPr>
            <a:spLocks noGrp="1"/>
          </p:cNvSpPr>
          <p:nvPr>
            <p:ph idx="1"/>
          </p:nvPr>
        </p:nvSpPr>
        <p:spPr>
          <a:xfrm>
            <a:off x="304800" y="1447800"/>
            <a:ext cx="7848600" cy="4648200"/>
          </a:xfrm>
        </p:spPr>
        <p:txBody>
          <a:bodyPr>
            <a:normAutofit fontScale="55000" lnSpcReduction="20000"/>
          </a:bodyPr>
          <a:lstStyle/>
          <a:p>
            <a:r>
              <a:rPr lang="en-US" sz="4200" dirty="0" smtClean="0"/>
              <a:t>OOP – Programming Language Model organized around objects rather than “actions” and data rather than logic.</a:t>
            </a:r>
          </a:p>
          <a:p>
            <a:r>
              <a:rPr lang="en-US" sz="4200" dirty="0" smtClean="0"/>
              <a:t>Logical procedure that takes input data, processes it, and produces output data.</a:t>
            </a:r>
          </a:p>
          <a:p>
            <a:r>
              <a:rPr lang="en-US" sz="4200" dirty="0" smtClean="0"/>
              <a:t>In OOP, Everything is an object just like real world.</a:t>
            </a:r>
          </a:p>
          <a:p>
            <a:endParaRPr lang="en-US" sz="4200" dirty="0" smtClean="0"/>
          </a:p>
          <a:p>
            <a:r>
              <a:rPr lang="en-US" sz="4200" dirty="0" smtClean="0"/>
              <a:t>OOP Types</a:t>
            </a:r>
          </a:p>
          <a:p>
            <a:pPr lvl="1"/>
            <a:r>
              <a:rPr lang="en-US" sz="4000" dirty="0" smtClean="0"/>
              <a:t>Encapsulation</a:t>
            </a:r>
          </a:p>
          <a:p>
            <a:pPr lvl="1"/>
            <a:r>
              <a:rPr lang="en-US" sz="4000" dirty="0" smtClean="0"/>
              <a:t>Inheritance</a:t>
            </a:r>
          </a:p>
          <a:p>
            <a:pPr lvl="1"/>
            <a:r>
              <a:rPr lang="en-US" sz="4000" dirty="0" smtClean="0"/>
              <a:t>Polymorphism</a:t>
            </a:r>
          </a:p>
          <a:p>
            <a:pPr lvl="1"/>
            <a:r>
              <a:rPr lang="en-US" sz="4000" dirty="0"/>
              <a:t>Overriding</a:t>
            </a:r>
          </a:p>
          <a:p>
            <a:pPr lvl="1"/>
            <a:r>
              <a:rPr lang="en-US" sz="4000" dirty="0" smtClean="0"/>
              <a:t>Abstraction</a:t>
            </a:r>
          </a:p>
          <a:p>
            <a:pPr lvl="1"/>
            <a:r>
              <a:rPr lang="en-US" sz="4000" dirty="0" smtClean="0"/>
              <a:t>Interfaces</a:t>
            </a:r>
          </a:p>
          <a:p>
            <a:pPr marL="45720" indent="0">
              <a:buNone/>
            </a:pPr>
            <a:endParaRPr lang="en-US" dirty="0"/>
          </a:p>
        </p:txBody>
      </p:sp>
      <p:sp>
        <p:nvSpPr>
          <p:cNvPr id="4" name="Footer Placeholder 3"/>
          <p:cNvSpPr>
            <a:spLocks noGrp="1"/>
          </p:cNvSpPr>
          <p:nvPr>
            <p:ph type="ftr" sz="quarter" idx="11"/>
          </p:nvPr>
        </p:nvSpPr>
        <p:spPr>
          <a:xfrm>
            <a:off x="2286000" y="63398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37383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5807"/>
            <a:ext cx="7924800" cy="685800"/>
          </a:xfrm>
        </p:spPr>
        <p:txBody>
          <a:bodyPr>
            <a:normAutofit fontScale="90000"/>
          </a:bodyPr>
          <a:lstStyle/>
          <a:p>
            <a:r>
              <a:rPr lang="en-US" dirty="0" smtClean="0"/>
              <a:t>Encapsulation</a:t>
            </a:r>
            <a:endParaRPr lang="en-US" dirty="0"/>
          </a:p>
        </p:txBody>
      </p:sp>
      <p:sp>
        <p:nvSpPr>
          <p:cNvPr id="6" name="Content Placeholder 2"/>
          <p:cNvSpPr>
            <a:spLocks noGrp="1"/>
          </p:cNvSpPr>
          <p:nvPr>
            <p:ph idx="1"/>
          </p:nvPr>
        </p:nvSpPr>
        <p:spPr>
          <a:xfrm>
            <a:off x="289560" y="1143000"/>
            <a:ext cx="7940040" cy="4572000"/>
          </a:xfrm>
        </p:spPr>
        <p:txBody>
          <a:bodyPr>
            <a:normAutofit fontScale="25000" lnSpcReduction="20000"/>
          </a:bodyPr>
          <a:lstStyle/>
          <a:p>
            <a:r>
              <a:rPr lang="en-US" sz="9600" dirty="0" smtClean="0"/>
              <a:t>Process of packing of data and functions into a single component.</a:t>
            </a:r>
          </a:p>
          <a:p>
            <a:r>
              <a:rPr lang="en-US" sz="9600" dirty="0" smtClean="0"/>
              <a:t>Internal representation of an object hidden from outside.</a:t>
            </a:r>
          </a:p>
          <a:p>
            <a:r>
              <a:rPr lang="en-US" sz="9600" dirty="0" smtClean="0"/>
              <a:t>Variables of a class will be hidden from other classes, and can be accessed only through the methods of their current class.</a:t>
            </a:r>
          </a:p>
          <a:p>
            <a:r>
              <a:rPr lang="en-US" sz="9600" dirty="0" smtClean="0"/>
              <a:t>Can be used in order to prevent modification of variables from objects.</a:t>
            </a:r>
          </a:p>
          <a:p>
            <a:r>
              <a:rPr lang="en-US" sz="9600" dirty="0" smtClean="0"/>
              <a:t>To achieve encapsulation in java</a:t>
            </a:r>
          </a:p>
          <a:p>
            <a:pPr lvl="1"/>
            <a:r>
              <a:rPr lang="en-US" sz="8800" dirty="0" smtClean="0"/>
              <a:t>Declare the variables of class as private</a:t>
            </a:r>
          </a:p>
          <a:p>
            <a:pPr lvl="1"/>
            <a:r>
              <a:rPr lang="en-US" sz="8800" dirty="0" smtClean="0"/>
              <a:t>Provide public getter and setter methods to modify and view variables.</a:t>
            </a:r>
            <a:endParaRPr lang="en-US" sz="8800" dirty="0"/>
          </a:p>
          <a:p>
            <a:pPr lvl="1"/>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514600" y="5867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551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
            <a:ext cx="7924800" cy="685800"/>
          </a:xfrm>
        </p:spPr>
        <p:txBody>
          <a:bodyPr>
            <a:normAutofit fontScale="90000"/>
          </a:bodyPr>
          <a:lstStyle/>
          <a:p>
            <a:r>
              <a:rPr lang="en-US" dirty="0" smtClean="0"/>
              <a:t>ENCAPSULATION - CONTD</a:t>
            </a:r>
            <a:endParaRPr lang="en-US" dirty="0"/>
          </a:p>
        </p:txBody>
      </p:sp>
      <p:sp>
        <p:nvSpPr>
          <p:cNvPr id="4" name="Footer Placeholder 3"/>
          <p:cNvSpPr>
            <a:spLocks noGrp="1"/>
          </p:cNvSpPr>
          <p:nvPr>
            <p:ph type="ftr" sz="quarter" idx="11"/>
          </p:nvPr>
        </p:nvSpPr>
        <p:spPr>
          <a:xfrm>
            <a:off x="2362200" y="638046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895349"/>
            <a:ext cx="5486400" cy="5313669"/>
          </a:xfrm>
          <a:prstGeom prst="rect">
            <a:avLst/>
          </a:prstGeom>
        </p:spPr>
      </p:pic>
    </p:spTree>
    <p:extLst>
      <p:ext uri="{BB962C8B-B14F-4D97-AF65-F5344CB8AC3E}">
        <p14:creationId xmlns:p14="http://schemas.microsoft.com/office/powerpoint/2010/main" val="136168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ENCAPSULATION - CONTD</a:t>
            </a:r>
            <a:endParaRPr lang="en-US" dirty="0"/>
          </a:p>
        </p:txBody>
      </p:sp>
      <p:sp>
        <p:nvSpPr>
          <p:cNvPr id="4" name="Footer Placeholder 3"/>
          <p:cNvSpPr>
            <a:spLocks noGrp="1"/>
          </p:cNvSpPr>
          <p:nvPr>
            <p:ph type="ftr" sz="quarter" idx="11"/>
          </p:nvPr>
        </p:nvSpPr>
        <p:spPr>
          <a:xfrm>
            <a:off x="2362200" y="638046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83602"/>
            <a:ext cx="7086600" cy="41217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105399"/>
            <a:ext cx="7086600" cy="1046467"/>
          </a:xfrm>
          <a:prstGeom prst="rect">
            <a:avLst/>
          </a:prstGeom>
        </p:spPr>
      </p:pic>
    </p:spTree>
    <p:extLst>
      <p:ext uri="{BB962C8B-B14F-4D97-AF65-F5344CB8AC3E}">
        <p14:creationId xmlns:p14="http://schemas.microsoft.com/office/powerpoint/2010/main" val="10403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9065015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a:t>
            </a:r>
            <a:endParaRPr lang="en-US" dirty="0"/>
          </a:p>
        </p:txBody>
      </p:sp>
      <p:sp>
        <p:nvSpPr>
          <p:cNvPr id="6" name="Content Placeholder 2"/>
          <p:cNvSpPr>
            <a:spLocks noGrp="1"/>
          </p:cNvSpPr>
          <p:nvPr>
            <p:ph idx="1"/>
          </p:nvPr>
        </p:nvSpPr>
        <p:spPr>
          <a:xfrm>
            <a:off x="304800" y="929040"/>
            <a:ext cx="7924800" cy="1204559"/>
          </a:xfrm>
        </p:spPr>
        <p:txBody>
          <a:bodyPr>
            <a:normAutofit fontScale="25000" lnSpcReduction="20000"/>
          </a:bodyPr>
          <a:lstStyle/>
          <a:p>
            <a:r>
              <a:rPr lang="en-US" sz="8000" dirty="0" smtClean="0"/>
              <a:t>Relation between two classes where a child class inherits all features of its parent class.</a:t>
            </a:r>
          </a:p>
          <a:p>
            <a:r>
              <a:rPr lang="en-US" sz="8000" dirty="0" smtClean="0"/>
              <a:t>Methods from the parent can be overridden in the child and new logic can be added.</a:t>
            </a:r>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248993"/>
            <a:ext cx="6477000" cy="3862248"/>
          </a:xfrm>
          <a:prstGeom prst="rect">
            <a:avLst/>
          </a:prstGeom>
        </p:spPr>
      </p:pic>
    </p:spTree>
    <p:extLst>
      <p:ext uri="{BB962C8B-B14F-4D97-AF65-F5344CB8AC3E}">
        <p14:creationId xmlns:p14="http://schemas.microsoft.com/office/powerpoint/2010/main" val="201063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754981"/>
            <a:ext cx="5115071" cy="5341019"/>
          </a:xfrm>
          <a:prstGeom prst="rect">
            <a:avLst/>
          </a:prstGeom>
        </p:spPr>
      </p:pic>
    </p:spTree>
    <p:extLst>
      <p:ext uri="{BB962C8B-B14F-4D97-AF65-F5344CB8AC3E}">
        <p14:creationId xmlns:p14="http://schemas.microsoft.com/office/powerpoint/2010/main" val="81887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38199"/>
            <a:ext cx="4191000" cy="49530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672" y="838199"/>
            <a:ext cx="3886200" cy="4953001"/>
          </a:xfrm>
          <a:prstGeom prst="rect">
            <a:avLst/>
          </a:prstGeom>
        </p:spPr>
      </p:pic>
    </p:spTree>
    <p:extLst>
      <p:ext uri="{BB962C8B-B14F-4D97-AF65-F5344CB8AC3E}">
        <p14:creationId xmlns:p14="http://schemas.microsoft.com/office/powerpoint/2010/main" val="9885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01470" y="634637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435" y="1315694"/>
            <a:ext cx="7548507" cy="3506150"/>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92" y="4854809"/>
            <a:ext cx="7548507" cy="1458597"/>
          </a:xfrm>
          <a:prstGeom prst="rect">
            <a:avLst/>
          </a:prstGeom>
        </p:spPr>
      </p:pic>
      <p:sp>
        <p:nvSpPr>
          <p:cNvPr id="8" name="Title 1"/>
          <p:cNvSpPr txBox="1">
            <a:spLocks/>
          </p:cNvSpPr>
          <p:nvPr/>
        </p:nvSpPr>
        <p:spPr>
          <a:xfrm>
            <a:off x="838200" y="381001"/>
            <a:ext cx="7086600" cy="609599"/>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Conditional Execution – If-else</a:t>
            </a:r>
            <a:endParaRPr lang="en-US" dirty="0"/>
          </a:p>
        </p:txBody>
      </p:sp>
    </p:spTree>
    <p:extLst>
      <p:ext uri="{BB962C8B-B14F-4D97-AF65-F5344CB8AC3E}">
        <p14:creationId xmlns:p14="http://schemas.microsoft.com/office/powerpoint/2010/main" val="67611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838199"/>
            <a:ext cx="3810000" cy="518861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667" y="846666"/>
            <a:ext cx="4648200" cy="5180152"/>
          </a:xfrm>
          <a:prstGeom prst="rect">
            <a:avLst/>
          </a:prstGeom>
        </p:spPr>
      </p:pic>
    </p:spTree>
    <p:extLst>
      <p:ext uri="{BB962C8B-B14F-4D97-AF65-F5344CB8AC3E}">
        <p14:creationId xmlns:p14="http://schemas.microsoft.com/office/powerpoint/2010/main" val="1726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229792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a:t>
            </a:r>
            <a:endParaRPr lang="en-US" dirty="0"/>
          </a:p>
        </p:txBody>
      </p:sp>
      <p:sp>
        <p:nvSpPr>
          <p:cNvPr id="6" name="Content Placeholder 2"/>
          <p:cNvSpPr>
            <a:spLocks noGrp="1"/>
          </p:cNvSpPr>
          <p:nvPr>
            <p:ph idx="1"/>
          </p:nvPr>
        </p:nvSpPr>
        <p:spPr>
          <a:xfrm>
            <a:off x="304800" y="929040"/>
            <a:ext cx="7924800" cy="1280760"/>
          </a:xfrm>
        </p:spPr>
        <p:txBody>
          <a:bodyPr>
            <a:normAutofit fontScale="25000" lnSpcReduction="20000"/>
          </a:bodyPr>
          <a:lstStyle/>
          <a:p>
            <a:r>
              <a:rPr lang="en-US" sz="8000" dirty="0" smtClean="0"/>
              <a:t>Polymorphism derives from the </a:t>
            </a:r>
            <a:r>
              <a:rPr lang="en-US" sz="8000" dirty="0"/>
              <a:t>G</a:t>
            </a:r>
            <a:r>
              <a:rPr lang="en-US" sz="8000" dirty="0" smtClean="0"/>
              <a:t>reek word “Poly” meaning much or many form or shape.</a:t>
            </a:r>
          </a:p>
          <a:p>
            <a:r>
              <a:rPr lang="en-US" sz="8000" dirty="0" smtClean="0"/>
              <a:t>Polymorphism in programming refers to the ability to use same methods in different ways for different objects or data types.</a:t>
            </a:r>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161" y="2209800"/>
            <a:ext cx="7165439" cy="3928261"/>
          </a:xfrm>
          <a:prstGeom prst="rect">
            <a:avLst/>
          </a:prstGeom>
        </p:spPr>
      </p:pic>
    </p:spTree>
    <p:extLst>
      <p:ext uri="{BB962C8B-B14F-4D97-AF65-F5344CB8AC3E}">
        <p14:creationId xmlns:p14="http://schemas.microsoft.com/office/powerpoint/2010/main" val="115755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14400"/>
            <a:ext cx="6477000" cy="5410200"/>
          </a:xfrm>
          <a:prstGeom prst="rect">
            <a:avLst/>
          </a:prstGeom>
        </p:spPr>
      </p:pic>
    </p:spTree>
    <p:extLst>
      <p:ext uri="{BB962C8B-B14F-4D97-AF65-F5344CB8AC3E}">
        <p14:creationId xmlns:p14="http://schemas.microsoft.com/office/powerpoint/2010/main" val="69821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8102600" cy="4572000"/>
          </a:xfrm>
          <a:prstGeom prst="rect">
            <a:avLst/>
          </a:prstGeom>
        </p:spPr>
      </p:pic>
    </p:spTree>
    <p:extLst>
      <p:ext uri="{BB962C8B-B14F-4D97-AF65-F5344CB8AC3E}">
        <p14:creationId xmlns:p14="http://schemas.microsoft.com/office/powerpoint/2010/main" val="51245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7315200" cy="5105400"/>
          </a:xfrm>
          <a:prstGeom prst="rect">
            <a:avLst/>
          </a:prstGeom>
        </p:spPr>
      </p:pic>
    </p:spTree>
    <p:extLst>
      <p:ext uri="{BB962C8B-B14F-4D97-AF65-F5344CB8AC3E}">
        <p14:creationId xmlns:p14="http://schemas.microsoft.com/office/powerpoint/2010/main" val="211498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5908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66" y="914400"/>
            <a:ext cx="8373533" cy="4953000"/>
          </a:xfrm>
          <a:prstGeom prst="rect">
            <a:avLst/>
          </a:prstGeom>
        </p:spPr>
      </p:pic>
    </p:spTree>
    <p:extLst>
      <p:ext uri="{BB962C8B-B14F-4D97-AF65-F5344CB8AC3E}">
        <p14:creationId xmlns:p14="http://schemas.microsoft.com/office/powerpoint/2010/main" val="2325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754981"/>
            <a:ext cx="6629400" cy="41218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601" y="4876800"/>
            <a:ext cx="6603999" cy="1447800"/>
          </a:xfrm>
          <a:prstGeom prst="rect">
            <a:avLst/>
          </a:prstGeom>
        </p:spPr>
      </p:pic>
    </p:spTree>
    <p:extLst>
      <p:ext uri="{BB962C8B-B14F-4D97-AF65-F5344CB8AC3E}">
        <p14:creationId xmlns:p14="http://schemas.microsoft.com/office/powerpoint/2010/main" val="1421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658510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Overriding</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1" name="Content Placeholder 2"/>
          <p:cNvSpPr txBox="1">
            <a:spLocks/>
          </p:cNvSpPr>
          <p:nvPr/>
        </p:nvSpPr>
        <p:spPr>
          <a:xfrm>
            <a:off x="296333" y="1447800"/>
            <a:ext cx="8712200" cy="3962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endParaRPr lang="en-US" sz="4200" dirty="0" smtClean="0"/>
          </a:p>
          <a:p>
            <a:pPr marL="45720" indent="0">
              <a:buFont typeface="Wingdings" charset="2"/>
              <a:buNone/>
            </a:pPr>
            <a:endParaRPr lang="en-US" dirty="0"/>
          </a:p>
        </p:txBody>
      </p:sp>
      <p:sp>
        <p:nvSpPr>
          <p:cNvPr id="13" name="Content Placeholder 2"/>
          <p:cNvSpPr>
            <a:spLocks noGrp="1"/>
          </p:cNvSpPr>
          <p:nvPr>
            <p:ph idx="1"/>
          </p:nvPr>
        </p:nvSpPr>
        <p:spPr>
          <a:xfrm>
            <a:off x="296333" y="1295400"/>
            <a:ext cx="8085667" cy="3886200"/>
          </a:xfrm>
        </p:spPr>
        <p:txBody>
          <a:bodyPr>
            <a:normAutofit fontScale="77500" lnSpcReduction="20000"/>
          </a:bodyPr>
          <a:lstStyle/>
          <a:p>
            <a:pPr fontAlgn="base"/>
            <a:r>
              <a:rPr lang="en-US" sz="3600" dirty="0" smtClean="0"/>
              <a:t>Overriding is ability to define a behavior that is specific to the subclass type, which means a subclass can implement a parent class method based on its requirement.</a:t>
            </a:r>
          </a:p>
          <a:p>
            <a:pPr fontAlgn="base"/>
            <a:r>
              <a:rPr lang="en-US" sz="3600" dirty="0" smtClean="0"/>
              <a:t>Overriding means to override the functionality of an existing method.</a:t>
            </a:r>
          </a:p>
          <a:p>
            <a:r>
              <a:rPr lang="en-US" sz="3600" dirty="0" smtClean="0"/>
              <a:t>Overriding is normally done during inheritance where the parent class and sub class may have same method name and needs to be overridden based on the requirement.</a:t>
            </a:r>
          </a:p>
          <a:p>
            <a:pPr marL="45720" indent="0">
              <a:buNone/>
            </a:pPr>
            <a:endParaRPr lang="en-US" dirty="0"/>
          </a:p>
        </p:txBody>
      </p:sp>
    </p:spTree>
    <p:extLst>
      <p:ext uri="{BB962C8B-B14F-4D97-AF65-F5344CB8AC3E}">
        <p14:creationId xmlns:p14="http://schemas.microsoft.com/office/powerpoint/2010/main" val="1603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Udemy-JavaOnly-Class</Template>
  <TotalTime>267548</TotalTime>
  <Words>10950</Words>
  <Application>Microsoft Macintosh PowerPoint</Application>
  <PresentationFormat>On-screen Show (4:3)</PresentationFormat>
  <Paragraphs>2228</Paragraphs>
  <Slides>363</Slides>
  <Notes>272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363</vt:i4>
      </vt:variant>
    </vt:vector>
  </HeadingPairs>
  <TitlesOfParts>
    <vt:vector size="368" baseType="lpstr">
      <vt:lpstr>Calibri</vt:lpstr>
      <vt:lpstr>Mangal</vt:lpstr>
      <vt:lpstr>Wingdings</vt:lpstr>
      <vt:lpstr>Arial</vt:lpstr>
      <vt:lpstr>Perspective</vt:lpstr>
      <vt:lpstr>Complete Selenium Automation Engineer Bootcamp: Go from Zero to Hero</vt:lpstr>
      <vt:lpstr>Hello World</vt:lpstr>
      <vt:lpstr>String</vt:lpstr>
      <vt:lpstr>Primitive Data Types</vt:lpstr>
      <vt:lpstr>Primitive Data Types</vt:lpstr>
      <vt:lpstr>Data Types</vt:lpstr>
      <vt:lpstr>Complete Selenium Automation Engineer Bootcamp: Go from Zero to Hero</vt:lpstr>
      <vt:lpstr>Conditional Execution – If-else</vt:lpstr>
      <vt:lpstr>PowerPoint Presentation</vt:lpstr>
      <vt:lpstr>Complete Selenium Automation Engineer Bootcamp: Go from Zero to Hero</vt:lpstr>
      <vt:lpstr>Conditional Execution – If - else if- else</vt:lpstr>
      <vt:lpstr>PowerPoint Presentation</vt:lpstr>
      <vt:lpstr>Complete Selenium Automation Engineer Bootcamp: Go from Zero to Hero</vt:lpstr>
      <vt:lpstr>Conditional Expressions</vt:lpstr>
      <vt:lpstr>Conditional Expressions</vt:lpstr>
      <vt:lpstr>Conditional Expressions</vt:lpstr>
      <vt:lpstr>Complete Selenium Automation Engineer Bootcamp: Go from Zero to Hero</vt:lpstr>
      <vt:lpstr>Conditional Execution – Case(Switch)</vt:lpstr>
      <vt:lpstr>Switch</vt:lpstr>
      <vt:lpstr>Complete Selenium Automation Engineer Bootcamp: Go from Zero to Hero</vt:lpstr>
      <vt:lpstr>Array</vt:lpstr>
      <vt:lpstr>Arrays</vt:lpstr>
      <vt:lpstr>Complete Selenium Automation Engineer Bootcamp: Go from Zero to Hero</vt:lpstr>
      <vt:lpstr>Looping </vt:lpstr>
      <vt:lpstr>Looping – For Loop</vt:lpstr>
      <vt:lpstr>Complete Selenium Automation Engineer Bootcamp: Go from Zero to Hero</vt:lpstr>
      <vt:lpstr>Looping – While Loop</vt:lpstr>
      <vt:lpstr>Looping – Do-While Loop</vt:lpstr>
      <vt:lpstr>Complete Selenium Automation Engineer Bootcamp: Go from Zero to Hero</vt:lpstr>
      <vt:lpstr>Looping – Arrays</vt:lpstr>
      <vt:lpstr>Looping – ForEach</vt:lpstr>
      <vt:lpstr>Complete Selenium Automation Engineer Bootcamp: Go from Zero to Hero</vt:lpstr>
      <vt:lpstr>String Interpolation</vt:lpstr>
      <vt:lpstr>String Interpolation</vt:lpstr>
      <vt:lpstr>Complete Selenium Automation Engineer Bootcamp: Go from Zero to Hero</vt:lpstr>
      <vt:lpstr>Methods</vt:lpstr>
      <vt:lpstr>Methods with Return Types – Void(No return)</vt:lpstr>
      <vt:lpstr>PowerPoint Presentation</vt:lpstr>
      <vt:lpstr>PowerPoint Presentation</vt:lpstr>
      <vt:lpstr>PowerPoint Presentation</vt:lpstr>
      <vt:lpstr>PowerPoint Presentation</vt:lpstr>
      <vt:lpstr>Complete Selenium Automation Engineer Bootcamp: Go from Zero to Hero</vt:lpstr>
      <vt:lpstr>Classes</vt:lpstr>
      <vt:lpstr>Classes Contd..</vt:lpstr>
      <vt:lpstr>Complete Selenium Automation Engineer Bootcamp: Go from Zero to Hero</vt:lpstr>
      <vt:lpstr>Types of Method: Static Method</vt:lpstr>
      <vt:lpstr>Complete Selenium Automation Engineer Bootcamp: Go from Zero to Hero</vt:lpstr>
      <vt:lpstr>Types of Method: Instance Method</vt:lpstr>
      <vt:lpstr>Complete Selenium Automation Engineer Bootcamp: Go from Zero to Hero</vt:lpstr>
      <vt:lpstr>Types of Method: Constructor Method</vt:lpstr>
      <vt:lpstr>Types of Method: Constructor Method</vt:lpstr>
      <vt:lpstr>Types of Method: Constructor methods(parameters)</vt:lpstr>
      <vt:lpstr>Complete Selenium Automation Engineer Bootcamp: Go from Zero to Hero</vt:lpstr>
      <vt:lpstr>Types of Method: Accessor (Getter) Method</vt:lpstr>
      <vt:lpstr> Types of Method: Accessor Getter Method</vt:lpstr>
      <vt:lpstr>Types of Method: Mutators (Setter) Method</vt:lpstr>
      <vt:lpstr> Types of Method: Mutator Setter Method</vt:lpstr>
      <vt:lpstr>Complete Selenium Automation Engineer Bootcamp: Go from Zero to Hero</vt:lpstr>
      <vt:lpstr>Variables</vt:lpstr>
      <vt:lpstr>Local Variables</vt:lpstr>
      <vt:lpstr>Instances Variables</vt:lpstr>
      <vt:lpstr>Instance Variables</vt:lpstr>
      <vt:lpstr>Complete Selenium Automation Engineer Bootcamp: Go from Zero to Hero</vt:lpstr>
      <vt:lpstr>Class Variables</vt:lpstr>
      <vt:lpstr>Class Variables</vt:lpstr>
      <vt:lpstr>CONSTANTS</vt:lpstr>
      <vt:lpstr>Complete Selenium Automation Engineer Bootcamp: Go from Zero to Hero</vt:lpstr>
      <vt:lpstr>Packages</vt:lpstr>
      <vt:lpstr>Packages</vt:lpstr>
      <vt:lpstr>Complete Selenium Automation Engineer Bootcamp: Go from Zero to Hero</vt:lpstr>
      <vt:lpstr>String Methods</vt:lpstr>
      <vt:lpstr>String Methods Contd..</vt:lpstr>
      <vt:lpstr>String Methods Contd..</vt:lpstr>
      <vt:lpstr>String Methods Contd..</vt:lpstr>
      <vt:lpstr>Complete Selenium Automation Engineer Bootcamp: Go from Zero to Hero</vt:lpstr>
      <vt:lpstr>Integer Methods</vt:lpstr>
      <vt:lpstr>Integer Methods Contd..</vt:lpstr>
      <vt:lpstr>Complete Selenium Automation Engineer Bootcamp: Go from Zero to Hero</vt:lpstr>
      <vt:lpstr>Regular Expressions</vt:lpstr>
      <vt:lpstr>Regular Expressions</vt:lpstr>
      <vt:lpstr>Complete Selenium Automation Engineer Bootcamp: Go from Zero to Hero</vt:lpstr>
      <vt:lpstr>OOP(Object Oriented Programming)</vt:lpstr>
      <vt:lpstr>Encapsulation</vt:lpstr>
      <vt:lpstr>ENCAPSULATION - CONTD</vt:lpstr>
      <vt:lpstr>ENCAPSULATION - CONTD</vt:lpstr>
      <vt:lpstr>Complete Selenium Automation Engineer Bootcamp: Go from Zero to Hero</vt:lpstr>
      <vt:lpstr>Inheritance</vt:lpstr>
      <vt:lpstr>Inheritance Contd..</vt:lpstr>
      <vt:lpstr>Inheritance Contd..</vt:lpstr>
      <vt:lpstr>Inheritance Contd..</vt:lpstr>
      <vt:lpstr>Complete Selenium Automation Engineer Bootcamp: Go from Zero to Hero</vt:lpstr>
      <vt:lpstr>Polymorphism</vt:lpstr>
      <vt:lpstr>Polymorphism Contd..</vt:lpstr>
      <vt:lpstr>Polymorphism Contd..</vt:lpstr>
      <vt:lpstr>Polymorphism Contd..</vt:lpstr>
      <vt:lpstr>Polymorphism Contd..</vt:lpstr>
      <vt:lpstr>Polymorphism Contd..</vt:lpstr>
      <vt:lpstr>Complete Selenium Automation Engineer Bootcamp: Go from Zero to Hero</vt:lpstr>
      <vt:lpstr>Overriding</vt:lpstr>
      <vt:lpstr>Overriding Contd..</vt:lpstr>
      <vt:lpstr>Overriding Contd..</vt:lpstr>
      <vt:lpstr>Complete Selenium Automation Engineer Bootcamp: Go from Zero to Hero</vt:lpstr>
      <vt:lpstr>Overloading</vt:lpstr>
      <vt:lpstr>Overloading Contd..</vt:lpstr>
      <vt:lpstr>Complete Selenium Automation Engineer Bootcamp: Go from Zero to Hero</vt:lpstr>
      <vt:lpstr>Abstraction</vt:lpstr>
      <vt:lpstr>Abstract Class</vt:lpstr>
      <vt:lpstr>Abstract Class Contd..</vt:lpstr>
      <vt:lpstr>Abstract Class Contd..</vt:lpstr>
      <vt:lpstr>Abstract Class Contd..</vt:lpstr>
      <vt:lpstr>Abstract Class Contd..</vt:lpstr>
      <vt:lpstr>Complete Selenium Automation Engineer Bootcamp: Go from Zero to Hero</vt:lpstr>
      <vt:lpstr>Interface</vt:lpstr>
      <vt:lpstr>Interface Contd..</vt:lpstr>
      <vt:lpstr>Interface Contd..</vt:lpstr>
      <vt:lpstr>Complete Selenium Automation Engineer Bootcamp: Go from Zero to Hero</vt:lpstr>
      <vt:lpstr>Collections</vt:lpstr>
      <vt:lpstr>List</vt:lpstr>
      <vt:lpstr>ArrayList</vt:lpstr>
      <vt:lpstr>ArrayList</vt:lpstr>
      <vt:lpstr>Complete Selenium Automation Engineer Bootcamp: Go from Zero to Hero</vt:lpstr>
      <vt:lpstr>LinkedList</vt:lpstr>
      <vt:lpstr>LinkedList</vt:lpstr>
      <vt:lpstr>Complete Selenium Automation Engineer Bootcamp: Go from Zero to Hero</vt:lpstr>
      <vt:lpstr>Vectors</vt:lpstr>
      <vt:lpstr>Vectors</vt:lpstr>
      <vt:lpstr>Complete Selenium Automation Engineer Bootcamp: Go from Zero to Hero</vt:lpstr>
      <vt:lpstr>Access Modifiers</vt:lpstr>
      <vt:lpstr>Private Access Modifier</vt:lpstr>
      <vt:lpstr>Complete Selenium Automation Engineer Bootcamp: Go from Zero to Hero</vt:lpstr>
      <vt:lpstr>Default Access Modifier</vt:lpstr>
      <vt:lpstr>Complete Selenium Automation Engineer Bootcamp: Go from Zero to Hero</vt:lpstr>
      <vt:lpstr>Protected Access Modifier</vt:lpstr>
      <vt:lpstr>Complete Selenium Automation Engineer Bootcamp: Go from Zero to Hero</vt:lpstr>
      <vt:lpstr>Public Access Modifier</vt:lpstr>
      <vt:lpstr>Complete Selenium Automation Engineer Bootcamp: Go from Zero to Hero</vt:lpstr>
      <vt:lpstr>Exception Handling</vt:lpstr>
      <vt:lpstr>Exception Handling</vt:lpstr>
      <vt:lpstr>Exception Handling</vt:lpstr>
      <vt:lpstr>Exception Handling</vt:lpstr>
      <vt:lpstr>Complete Selenium Automation Engineer Bootcamp: Go from Zero to Hero</vt:lpstr>
      <vt:lpstr>File IO</vt:lpstr>
      <vt:lpstr>File IO - ByteStream</vt:lpstr>
      <vt:lpstr>File IO – ByteStream Contd..</vt:lpstr>
      <vt:lpstr>Complete Selenium Automation Engineer Bootcamp: Go from Zero to Hero</vt:lpstr>
      <vt:lpstr>File IO - CharacterStream</vt:lpstr>
      <vt:lpstr>File IO – CharacterStream Contd..</vt:lpstr>
      <vt:lpstr>Complete Selenium Automation Engineer Bootcamp: Go from Zero to Hero</vt:lpstr>
      <vt:lpstr>JUnit</vt:lpstr>
      <vt:lpstr>Junit Test</vt:lpstr>
      <vt:lpstr>JUnit</vt:lpstr>
      <vt:lpstr>Junit Test</vt:lpstr>
      <vt:lpstr>Junit Test – Before/After Test</vt:lpstr>
      <vt:lpstr>Junit Test – Before/After Class</vt:lpstr>
      <vt:lpstr>Junit Test Suite</vt:lpstr>
      <vt:lpstr>Complete Selenium Automation Engineer Bootcamp: Go from Zero to Hero</vt:lpstr>
      <vt:lpstr>Introduction to Maven</vt:lpstr>
      <vt:lpstr>Maven POM example</vt:lpstr>
      <vt:lpstr>Maven Download for MAC</vt:lpstr>
      <vt:lpstr>Maven Download for Windows</vt:lpstr>
      <vt:lpstr>Maven commands</vt:lpstr>
      <vt:lpstr>Maven Execution </vt:lpstr>
      <vt:lpstr>Complete Selenium Automation Engineer Bootcamp: Go from Zero to Hero</vt:lpstr>
      <vt:lpstr>Intro to Website/WebApplication</vt:lpstr>
      <vt:lpstr>Web Application Technical Diagram</vt:lpstr>
      <vt:lpstr>Web Application Technical Diagram</vt:lpstr>
      <vt:lpstr>Complete Selenium Automation Engineer Bootcamp: Go from Zero to Hero</vt:lpstr>
      <vt:lpstr>Elements of Web Application</vt:lpstr>
      <vt:lpstr>Web Application HTML Source Code</vt:lpstr>
      <vt:lpstr>Automation Testing</vt:lpstr>
      <vt:lpstr>Complete Selenium Automation Engineer Bootcamp: Go from Zero to Hero</vt:lpstr>
      <vt:lpstr>Types of Automation Tools/Software</vt:lpstr>
      <vt:lpstr>Types of Automation Tools/Software</vt:lpstr>
      <vt:lpstr>Complete Selenium Automation Engineer Bootcamp: Go from Zero to Hero</vt:lpstr>
      <vt:lpstr>Brief History of Selenium</vt:lpstr>
      <vt:lpstr>Brief History of Selenium</vt:lpstr>
      <vt:lpstr>Complete Selenium Automation Engineer Bootcamp: Go from Zero to Hero</vt:lpstr>
      <vt:lpstr>How Selenium IDE Works!</vt:lpstr>
      <vt:lpstr>Validation Testcase For Automation</vt:lpstr>
      <vt:lpstr>Complete Selenium Automation Engineer Bootcamp: Go from Zero to Hero</vt:lpstr>
      <vt:lpstr>How Selenium RC Works!</vt:lpstr>
      <vt:lpstr>How Selenium WebDriver Works!</vt:lpstr>
      <vt:lpstr>How Selenium WebDriver Works!</vt:lpstr>
      <vt:lpstr>Complete Selenium Automation Engineer Bootcamp: Go from Zero to Hero</vt:lpstr>
      <vt:lpstr>How Selenium WebDriver Differs from  Selenium RC</vt:lpstr>
      <vt:lpstr>Complete Selenium Automation Engineer Bootcamp: Go from Zero to Hero</vt:lpstr>
      <vt:lpstr>Selenium Server Installation</vt:lpstr>
      <vt:lpstr>Complete Selenium Automation Engineer Bootcamp: Go from Zero to Hero</vt:lpstr>
      <vt:lpstr>Selenium Server Installation using Maven</vt:lpstr>
      <vt:lpstr>Complete Selenium Automation Engineer Bootcamp: Go from Zero to Hero</vt:lpstr>
      <vt:lpstr>Newtours Login Validation Testcase</vt:lpstr>
      <vt:lpstr>Complete Selenium Automation Engineer Bootcamp: Go from Zero to Hero</vt:lpstr>
      <vt:lpstr>GeckoDriver Installation - Mac</vt:lpstr>
      <vt:lpstr>Complete Selenium Automation Engineer Bootcamp: Go from Zero to Hero</vt:lpstr>
      <vt:lpstr>Login Automated Script Using Firefox</vt:lpstr>
      <vt:lpstr>Complete Selenium Automation Engineer Bootcamp: Go from Zero to Hero</vt:lpstr>
      <vt:lpstr>ChromeDriver Installation</vt:lpstr>
      <vt:lpstr>Complete Selenium Automation Engineer Bootcamp: Go from Zero to Hero</vt:lpstr>
      <vt:lpstr>Login Automated Script Using Chrome</vt:lpstr>
      <vt:lpstr>Complete Selenium Automation Engineer Bootcamp: Go from Zero to Hero</vt:lpstr>
      <vt:lpstr>SafariDriver Installation – Mac Only</vt:lpstr>
      <vt:lpstr>Complete Selenium Automation Engineer Bootcamp: Go from Zero to Hero</vt:lpstr>
      <vt:lpstr>Login Automated Script Using Safari</vt:lpstr>
      <vt:lpstr>Complete Selenium Automation Engineer Bootcamp: Go from Zero to Hero</vt:lpstr>
      <vt:lpstr>InternetExplorerDriver Installation</vt:lpstr>
      <vt:lpstr>Login Automated Script Using IE</vt:lpstr>
      <vt:lpstr>Complete Selenium Automation Engineer Bootcamp: Go from Zero to Hero</vt:lpstr>
      <vt:lpstr>Elements of Web Application</vt:lpstr>
      <vt:lpstr>Selenium Element Locators</vt:lpstr>
      <vt:lpstr>Complete Selenium Automation Engineer Bootcamp: Go from Zero to Hero</vt:lpstr>
      <vt:lpstr>ID &amp; Name– Selenium Element Locators</vt:lpstr>
      <vt:lpstr>Complete Selenium Automation Engineer Bootcamp: Go from Zero to Hero</vt:lpstr>
      <vt:lpstr>ClassName &amp; LinkText– Selenium Element Locators</vt:lpstr>
      <vt:lpstr>XPath – Selenium Element Locators</vt:lpstr>
      <vt:lpstr>Complete Selenium Automation Engineer Bootcamp: Go from Zero to Hero</vt:lpstr>
      <vt:lpstr>CSS – Selenium Element Locators</vt:lpstr>
      <vt:lpstr>Complete Selenium Automation Engineer Bootcamp: Go from Zero to Hero</vt:lpstr>
      <vt:lpstr>Types Of Wait: Implicit Wait</vt:lpstr>
      <vt:lpstr>Complete Selenium Automation Engineer Bootcamp: Go from Zero to Hero</vt:lpstr>
      <vt:lpstr>Types Of Wait: Explicit Wait</vt:lpstr>
      <vt:lpstr>Complete Selenium Automation Engineer Bootcamp: Go from Zero to Hero</vt:lpstr>
      <vt:lpstr>Basic Selenium Actions</vt:lpstr>
      <vt:lpstr>Complete Selenium Automation Engineer Bootcamp: Go from Zero to Hero</vt:lpstr>
      <vt:lpstr>Basic Selenium Actions</vt:lpstr>
      <vt:lpstr>Complete Selenium Automation Engineer Bootcamp: Go from Zero to Hero</vt:lpstr>
      <vt:lpstr>Advanced Selenium Actions Contd..</vt:lpstr>
      <vt:lpstr>Complete Selenium Automation Engineer Bootcamp: Go from Zero to Hero</vt:lpstr>
      <vt:lpstr>Advanced Selenium Actions Contd..</vt:lpstr>
      <vt:lpstr>Complete Selenium Automation Engineer Bootcamp: Go from Zero to Hero</vt:lpstr>
      <vt:lpstr>Advanced Selenium Actions Contd..</vt:lpstr>
      <vt:lpstr>Complete Selenium Automation Engineer Bootcamp: Go from Zero to Hero</vt:lpstr>
      <vt:lpstr>Advanced Selenium Actions Contd..</vt:lpstr>
      <vt:lpstr>Complete Selenium Automation Engineer Bootcamp: Go from Zero to Hero</vt:lpstr>
      <vt:lpstr>Data Driven Framework</vt:lpstr>
      <vt:lpstr>Data Driven Framework: Excel</vt:lpstr>
      <vt:lpstr>Data Driven Framework: Excel</vt:lpstr>
      <vt:lpstr>Complete Selenium Automation Engineer Bootcamp: Go from Zero to Hero</vt:lpstr>
      <vt:lpstr>Data Driven Framework: YAML</vt:lpstr>
      <vt:lpstr>Data Driven Framework: YAML</vt:lpstr>
      <vt:lpstr>Data Driven Framework: YAML Contd..</vt:lpstr>
      <vt:lpstr>Complete Selenium Automation Engineer Bootcamp: Go from Zero to Hero</vt:lpstr>
      <vt:lpstr>DBMS</vt:lpstr>
      <vt:lpstr>RDBMS</vt:lpstr>
      <vt:lpstr>RDBMS</vt:lpstr>
      <vt:lpstr>Postgres</vt:lpstr>
      <vt:lpstr>SQL</vt:lpstr>
      <vt:lpstr>SQL</vt:lpstr>
      <vt:lpstr>SQL</vt:lpstr>
      <vt:lpstr>SQL</vt:lpstr>
      <vt:lpstr>SQL</vt:lpstr>
      <vt:lpstr>SQL</vt:lpstr>
      <vt:lpstr>SQL</vt:lpstr>
      <vt:lpstr>SQL</vt:lpstr>
      <vt:lpstr>SQL</vt:lpstr>
      <vt:lpstr>SQL</vt:lpstr>
      <vt:lpstr>SQL</vt:lpstr>
      <vt:lpstr>SQL</vt:lpstr>
      <vt:lpstr>SQL</vt:lpstr>
      <vt:lpstr>Data Driven Framework: Postgres DB</vt:lpstr>
      <vt:lpstr>Data Driven Framework: Postgres DB</vt:lpstr>
      <vt:lpstr>Complete Selenium Automation Engineer Bootcamp: Go from Zero to Hero</vt:lpstr>
      <vt:lpstr>TestNG</vt:lpstr>
      <vt:lpstr>TestNG</vt:lpstr>
      <vt:lpstr>TestNG Vs JUnit</vt:lpstr>
      <vt:lpstr>TestNG Example</vt:lpstr>
      <vt:lpstr>TestNG Suite Example</vt:lpstr>
      <vt:lpstr>TestNG Suite Example</vt:lpstr>
      <vt:lpstr>TestNG Annotations</vt:lpstr>
      <vt:lpstr>TestNG Annotations</vt:lpstr>
      <vt:lpstr>TestNG Annotations</vt:lpstr>
      <vt:lpstr>TestNG Vs JUnit</vt:lpstr>
      <vt:lpstr>TestNG Parameterized Test : XML</vt:lpstr>
      <vt:lpstr>TestNG Parameterized Test : DataProvider</vt:lpstr>
      <vt:lpstr>TestNG Parameterized Test : Data Provider</vt:lpstr>
      <vt:lpstr>Complete Selenium Automation Engineer Bootcamp: Go from Zero to Hero</vt:lpstr>
      <vt:lpstr>Complete Selenium Automation Engineer Bootcamp: Go from Zero to Hero</vt:lpstr>
      <vt:lpstr>Selenium Grid</vt:lpstr>
      <vt:lpstr>Selenium Grid Architecture</vt:lpstr>
      <vt:lpstr>Selenium Grid Architecture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JSON</vt:lpstr>
      <vt:lpstr>Selenium Grid : JSON</vt:lpstr>
      <vt:lpstr>Selenium Grid : JSON</vt:lpstr>
      <vt:lpstr>Selenium Grid : JSON</vt:lpstr>
      <vt:lpstr>Selenium Grid : JSON</vt:lpstr>
      <vt:lpstr>Selenium Grid : JSON</vt:lpstr>
      <vt:lpstr>Selenium Grid : JSON</vt:lpstr>
      <vt:lpstr>Selenium Grid : JSON </vt:lpstr>
      <vt:lpstr>Selenium Grid : JSON</vt:lpstr>
      <vt:lpstr>Selenium Grid : JSON </vt:lpstr>
      <vt:lpstr>Complete Selenium Automation Engineer Bootcamp: Go from Zero to Hero</vt:lpstr>
      <vt:lpstr>Acceptance Test Driven Development</vt:lpstr>
      <vt:lpstr>Cucumber</vt:lpstr>
      <vt:lpstr>Cucumber Contd..</vt:lpstr>
      <vt:lpstr>Complete Selenium Automation Engineer Bootcamp: Go from Zero to Hero</vt:lpstr>
      <vt:lpstr>Cucumber Framework Architecture</vt:lpstr>
      <vt:lpstr>Cucumber</vt:lpstr>
      <vt:lpstr>Cucumber</vt:lpstr>
      <vt:lpstr>Cucumber</vt:lpstr>
      <vt:lpstr>Complete Selenium Automation Engineer Bootcamp: Go from Zero to Hero</vt:lpstr>
      <vt:lpstr>Cucumber Parameterization</vt:lpstr>
      <vt:lpstr>Cucumber Parameterization Using YAML</vt:lpstr>
      <vt:lpstr>Cucumber Parameterization Using YAML</vt:lpstr>
      <vt:lpstr>Cucumber Parameterization Using YAML</vt:lpstr>
      <vt:lpstr>Cucumber Parameterization Using YAML</vt:lpstr>
      <vt:lpstr>Cucumber Parameterization Using YAML</vt:lpstr>
      <vt:lpstr>Cucumber Parameterization Using YAML</vt:lpstr>
      <vt:lpstr>Cucumber Parameterization Using YAML</vt:lpstr>
      <vt:lpstr>Complete Selenium Automation Engineer Bootcamp: Go from Zero to Hero</vt:lpstr>
      <vt:lpstr>Cucumber Terminal Commands</vt:lpstr>
      <vt:lpstr>Complete Selenium Automation Engineer Bootcamp: Go from Zero to Hero</vt:lpstr>
      <vt:lpstr>Cucumber Gem File</vt:lpstr>
      <vt:lpstr>Complete Selenium Automation Engineer Bootcamp: Go from Zero to Hero</vt:lpstr>
      <vt:lpstr>Java SDK Installation For Windows</vt:lpstr>
      <vt:lpstr>Java SDK Installation For Windows</vt:lpstr>
      <vt:lpstr>Complete Selenium Automation Engineer Bootcamp: Go from Zero to Hero</vt:lpstr>
      <vt:lpstr>Ruby Installation For Windows</vt:lpstr>
      <vt:lpstr>Ruby Installation For Windows Contd..</vt:lpstr>
      <vt:lpstr>Ruby Installation For Windows Contd..</vt:lpstr>
      <vt:lpstr>Ruby Installation For Windows Contd..</vt:lpstr>
      <vt:lpstr>Ruby Installation For Windows Contd..</vt:lpstr>
      <vt:lpstr>Complete Selenium Automation Engineer Bootcamp: Go from Zero to Hero</vt:lpstr>
      <vt:lpstr>Rubymine Installation For Windows</vt:lpstr>
      <vt:lpstr>Rubymine Installation For Windows</vt:lpstr>
      <vt:lpstr>Rubymine Installation For Windows</vt:lpstr>
      <vt:lpstr>Rubymine Installation For Windows</vt:lpstr>
      <vt:lpstr>Java SDK Installation For Mac</vt:lpstr>
      <vt:lpstr>Complete Selenium Automation Engineer Bootcamp: Go from Zero to Hero</vt:lpstr>
      <vt:lpstr>Java SDK Installation For Mac</vt:lpstr>
      <vt:lpstr>Ruby Installation For Mac</vt:lpstr>
      <vt:lpstr>Complete Selenium Automation Engineer Bootcamp: Go from Zero to Hero</vt:lpstr>
      <vt:lpstr>Rubymine Installation For Mac</vt:lpstr>
      <vt:lpstr>Complete Selenium Automation Engineer Bootcamp: Go from Zero to Hero</vt:lpstr>
      <vt:lpstr>Rubymine Installation For Mac</vt:lpstr>
      <vt:lpstr>Rubymine Installation For Windows</vt:lpstr>
      <vt:lpstr>Rubymine Installation For Windows</vt:lpstr>
      <vt:lpstr>Complete Selenium Automation Engineer Bootcamp: Go from Zero to Hero</vt:lpstr>
      <vt:lpstr>PowerPoint Presentation</vt:lpstr>
      <vt:lpstr>Course Overview</vt:lpstr>
      <vt:lpstr>Complete Selenium Automation Engineer Bootcamp: Go from Zero to Hero</vt:lpstr>
      <vt:lpstr>Testing &amp; SDLC</vt:lpstr>
      <vt:lpstr>SDLC Continued</vt:lpstr>
      <vt:lpstr>Complete Selenium Automation Engineer Bootcamp: Go from Zero to Hero</vt:lpstr>
      <vt:lpstr>Test Plan, Test Scenario and Test Case</vt:lpstr>
      <vt:lpstr>Types of Testing</vt:lpstr>
      <vt:lpstr>Types of Testing</vt:lpstr>
      <vt:lpstr>Advantages of Automated Testing</vt:lpstr>
    </vt:vector>
  </TitlesOfParts>
  <Company>Hewlett-Packard</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Integer</dc:title>
  <dc:creator>trainer</dc:creator>
  <cp:lastModifiedBy>Ashok Tulachan</cp:lastModifiedBy>
  <cp:revision>606</cp:revision>
  <dcterms:created xsi:type="dcterms:W3CDTF">2016-02-12T01:25:48Z</dcterms:created>
  <dcterms:modified xsi:type="dcterms:W3CDTF">2018-01-26T02:23:02Z</dcterms:modified>
</cp:coreProperties>
</file>